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charts/chart1.xml" ContentType="application/vnd.openxmlformats-officedocument.drawingml.chart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charts/chart2.xml" ContentType="application/vnd.openxmlformats-officedocument.drawingml.chart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편당 환산</c:v>
                </c:pt>
              </c:strCache>
            </c:strRef>
          </c:tx>
          <c:spPr>
            <a:solidFill>
              <a:srgbClr val="D5DAE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0B0D1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5DAE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5DAE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BD32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5DAE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5DAE0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D5DAE0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D5DAE0"/>
              </a:solidFill>
              <a:effectLst/>
            </c:spPr>
          </c:dPt>
          <c:cat>
            <c:multiLvlStrRef>
              <c:f>Sheet1!$A$2:$A$8</c:f>
              <c:multiLvlStrCache>
                <c:ptCount val="7"/>
                <c:lvl>
                  <c:pt idx="0">
                    <c:v>주 1회</c:v>
                  </c:pt>
                  <c:pt idx="1">
                    <c:v>주 2회</c:v>
                  </c:pt>
                  <c:pt idx="2">
                    <c:v>주 3회</c:v>
                  </c:pt>
                  <c:pt idx="3">
                    <c:v>주 4회</c:v>
                  </c:pt>
                  <c:pt idx="4">
                    <c:v>주 5회</c:v>
                  </c:pt>
                  <c:pt idx="5">
                    <c:v>주 6회</c:v>
                  </c:pt>
                  <c:pt idx="6">
                    <c:v>주 7회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37250</c:v>
                </c:pt>
                <c:pt idx="1">
                  <c:v>27375</c:v>
                </c:pt>
                <c:pt idx="2">
                  <c:v>24083</c:v>
                </c:pt>
                <c:pt idx="3">
                  <c:v>21813</c:v>
                </c:pt>
                <c:pt idx="4">
                  <c:v>19950</c:v>
                </c:pt>
                <c:pt idx="5">
                  <c:v>18708</c:v>
                </c:pt>
                <c:pt idx="6">
                  <c:v>17821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0B0D1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45D69"/>
                </a:solidFill>
                <a:latin typeface="Malgun Gothic"/>
              </a:defRPr>
            </a:pPr>
            <a:endParaRPr lang="ko-KR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20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연간 비용</c:v>
                </c:pt>
              </c:strCache>
            </c:strRef>
          </c:tx>
          <c:spPr>
            <a:solidFill>
              <a:srgbClr val="D5DAE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0B0D1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D5DAE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D5DAE0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9BD326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9BD326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직원 1명 채용</c:v>
                  </c:pt>
                  <c:pt idx="1">
                    <c:v>블로그 대행</c:v>
                  </c:pt>
                  <c:pt idx="2">
                    <c:v>자동 홍보(주 1회)</c:v>
                  </c:pt>
                  <c:pt idx="3">
                    <c:v>오토업 프로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3000</c:v>
                </c:pt>
                <c:pt idx="1">
                  <c:v>600</c:v>
                </c:pt>
                <c:pt idx="2">
                  <c:v>149</c:v>
                </c:pt>
                <c:pt idx="3">
                  <c:v>79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200" u="none">
                  <a:solidFill>
                    <a:srgbClr val="0B0D1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B0D10"/>
                </a:solidFill>
                <a:latin typeface="Malgun Gothic"/>
              </a:defRPr>
            </a:pPr>
            <a:endParaRPr lang="ko-KR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360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ko-KR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ko-KR"/>
              <a:t>7/23/19</a:t>
            </a:fld>
            <a:endParaRPr lang="ko-K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/>
              <a:t>Click to edit Master text styles</a:t>
            </a:r>
          </a:p>
          <a:p>
            <a:pPr lvl="1"/>
            <a:r>
              <a:rPr lang="ko-KR"/>
              <a:t>Second level</a:t>
            </a:r>
          </a:p>
          <a:p>
            <a:pPr lvl="2"/>
            <a:r>
              <a:rPr lang="ko-KR"/>
              <a:t>Third level</a:t>
            </a:r>
          </a:p>
          <a:p>
            <a:pPr lvl="3"/>
            <a:r>
              <a:rPr lang="ko-KR"/>
              <a:t>Fourth level</a:t>
            </a:r>
          </a:p>
          <a:p>
            <a:pPr lvl="4"/>
            <a:r>
              <a:rPr lang="ko-KR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ko-KR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오토업은 '홈페이지 제작'이 아니라 매일 일하는 디지털 직원이라는 점을 첫 문장으로 강조합니다. 무료 체험·카드 등록 없음을 먼저 보여 부담을 낮춥니다.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사장님이 '맞아, 우리 얘기네'라고 느끼게 하는 슬라이드입니다. 네 가지 중 가장 공감하는 항목을 물어보고 대화를 시작하세요.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손님의 여정 다섯 단계 중 어디서 빠지고 있는지 사장님과 함께 짚어 봅니다. 특히 4단계 AI 추천은 아직 대부분의 가게가 준비하지 못한 영역입니다.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여섯 가지 역할을 '사람'에 빗대 설명합니다. 사장님이 지금 직접 하고 있는 역할이 몇 개인지 세어 보시게 하면 효과적입니다.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표의 마지막 줄 '매달 드는 돈'에서 멈추고, 대행 비용 대비 차이를 강조합니다.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이후 장표의 목차입니다. 사장님이 가장 급한 그룹부터 먼저 보여 드려도 됩니다.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8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10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/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사장님이 하는 일은 사진 올리기 하나라는 점을 반복합니다. 당근마켓은 지원 예정임을 분명히 안내하세요.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'AI 글은 믿을 수 없다'는 우려에 대한 답입니다. 자료 → 요약본 → 글의 3단계와 세 가지 원칙을 짚어 주세요.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18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가장 큰 불안인 '내 이름으로 이상한 글이 올라가면?'에 대한 답입니다. 3번 '사장님 확인' 단계를 강조합니다.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19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노출 → 유입 → 문의·예약 → 월간 리포트로 이어지는 흐름을 설명합니다. 대행사와의 차이는 '결과가 보인다'는 점입니다.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20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상담 대상과 가장 가까운 업종의 사례부터 설명합니다. 세 업체의 매장 페이지 화면은 ① 매장 홈페이지 장표에 있습니다.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네이버 블로그·카페와 구글 AI 개요에 업체가 함께 노출되는 점을 짚어 주세요. 가능하면 상담 중인 사장님의 지역·업종 검색어로 직접 검색해 보여 주면 좋습니다.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사장님이 지금 쓰고 있거나 고민 중인 방법의 열을 짚고, 오토업 열과 한 줄씩 비교합니다.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세 요금제의 차이를 짚은 뒤, 프로 연간 결제(연 79만 원)와 블로그 대행 한 달 비용을 비교해 마무리합니다. 자동 홍보에는 프로가 포함되어 있다는 점을 꼭 말씀하세요.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스타터는 손님 응대·예약·노쇼 방지까지, 프로는 여기에 매일 브리핑·매출 코치·말투 학습 등이 더해진다고 설명합니다. B2B·B2C 결제 통합도 프로에 포함됩니다.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25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검색 노출이 목적이면 주 3회(월 12편)를 권합니다. 주 1회 대비 편당 비용이 약 35% 낮습니다.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체험단 대행을 쓰고 있거나 고민하는 매장에 제안합니다. 체험단 인원·예산·혜택은 매장이 직접 정합니다.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27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매장이 여러 곳이면 추가 매장 옵션을, 계약 단가가 큰 업종이면 전문 라인을 안내합니다.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28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사장님 매장의 실제 객단가를 여쭤보고 그 자리에서 계산해 드리면 설득력이 높아집니다. 39,000원 ÷ 객단가 = 본전 손님 수.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29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'어렵지 않을까'라는 걱정을 덜어 드리는 장표입니다. 사장님 할 일 칸만 짚어 가며 설명하세요.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30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결제 직전 망설임을 줄이는 장표입니다. 체험 후 프로 전환과 환불 조건을 정확하게 안내하세요.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31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dirty="0"/>
              <a:t>[영업 담당자] 제안서를 보낼 때 본인 명함(이미지 또는 실물)을 꼭 함께 전달하세요. 마지막으로 체험의 부담이 적다는 점을 강조하고, 그 자리에서 매장 이름·업종·연락처를 받아 상담을 시작합니다.</a:t>
            </a:r>
            <a:endParaRPr lang="ko-K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ko-KR"/>
              <a:t>32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image" Target="../media/image-24-8.png"/><Relationship Id="rId9" Type="http://schemas.openxmlformats.org/officeDocument/2006/relationships/image" Target="../media/image-24-9.png"/><Relationship Id="rId10" Type="http://schemas.openxmlformats.org/officeDocument/2006/relationships/image" Target="../media/image-24-10.png"/><Relationship Id="rId11" Type="http://schemas.openxmlformats.org/officeDocument/2006/relationships/image" Target="../media/image-24-11.png"/><Relationship Id="rId12" Type="http://schemas.openxmlformats.org/officeDocument/2006/relationships/image" Target="../media/image-24-12.png"/><Relationship Id="rId13" Type="http://schemas.openxmlformats.org/officeDocument/2006/relationships/image" Target="../media/image-24-13.png"/><Relationship Id="rId14" Type="http://schemas.openxmlformats.org/officeDocument/2006/relationships/image" Target="../media/image-24-14.png"/><Relationship Id="rId15" Type="http://schemas.openxmlformats.org/officeDocument/2006/relationships/image" Target="../media/image-24-15.png"/><Relationship Id="rId16" Type="http://schemas.openxmlformats.org/officeDocument/2006/relationships/image" Target="../media/image-24-16.png"/><Relationship Id="rId17" Type="http://schemas.openxmlformats.org/officeDocument/2006/relationships/image" Target="../media/image-24-17.png"/><Relationship Id="rId18" Type="http://schemas.openxmlformats.org/officeDocument/2006/relationships/image" Target="../media/image-24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image" Target="../media/image-25-7.png"/><Relationship Id="rId8" Type="http://schemas.openxmlformats.org/officeDocument/2006/relationships/image" Target="../media/image-25-8.png"/><Relationship Id="rId9" Type="http://schemas.openxmlformats.org/officeDocument/2006/relationships/image" Target="../media/image-25-9.png"/><Relationship Id="rId10" Type="http://schemas.openxmlformats.org/officeDocument/2006/relationships/image" Target="../media/image-2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image" Target="../media/image-27-9.png"/><Relationship Id="rId10" Type="http://schemas.openxmlformats.org/officeDocument/2006/relationships/image" Target="../media/image-27-10.png"/><Relationship Id="rId11" Type="http://schemas.openxmlformats.org/officeDocument/2006/relationships/image" Target="../media/image-27-11.png"/><Relationship Id="rId12" Type="http://schemas.openxmlformats.org/officeDocument/2006/relationships/image" Target="../media/image-27-12.png"/><Relationship Id="rId13" Type="http://schemas.openxmlformats.org/officeDocument/2006/relationships/image" Target="../media/image-27-13.png"/><Relationship Id="rId14" Type="http://schemas.openxmlformats.org/officeDocument/2006/relationships/image" Target="../media/image-27-14.png"/><Relationship Id="rId15" Type="http://schemas.openxmlformats.org/officeDocument/2006/relationships/image" Target="../media/image-2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image" Target="../media/image-32-9.png"/><Relationship Id="rId10" Type="http://schemas.openxmlformats.org/officeDocument/2006/relationships/image" Target="../media/image-32-10.png"/><Relationship Id="rId11" Type="http://schemas.openxmlformats.org/officeDocument/2006/relationships/image" Target="../media/image-3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98080" y="-1463040"/>
            <a:ext cx="6583680" cy="6583680"/>
          </a:xfrm>
          <a:prstGeom prst="ellipse">
            <a:avLst/>
          </a:prstGeom>
          <a:solidFill>
            <a:srgbClr val="C4FF43">
              <a:alpha val="12000"/>
            </a:srgbClr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03920" y="-457200"/>
            <a:ext cx="4572000" cy="4572000"/>
          </a:xfrm>
          <a:prstGeom prst="ellipse">
            <a:avLst/>
          </a:prstGeom>
          <a:solidFill>
            <a:srgbClr val="C4FF43">
              <a:alpha val="18000"/>
            </a:srgbClr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54864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spc="300" kern="0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endParaRPr lang="ko-KR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331720" cy="310896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737360"/>
            <a:ext cx="2331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오토업 플레이스 · 서비스 제안서</a:t>
            </a:r>
            <a:endParaRPr lang="ko-KR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240280"/>
            <a:ext cx="6766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4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손님을 대신 받아주는</a:t>
            </a:r>
            <a:endParaRPr lang="ko-KR" sz="46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4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디지털 직원, </a:t>
            </a:r>
            <a:pPr indent="0" marL="0">
              <a:lnSpc>
                <a:spcPct val="105000"/>
              </a:lnSpc>
              <a:buNone/>
            </a:pPr>
            <a:r>
              <a:rPr lang="ko-KR" sz="46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오토업</a:t>
            </a:r>
            <a:endParaRPr lang="ko-KR" sz="46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16052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ko-KR" sz="1500" dirty="0">
                <a:solidFill>
                  <a:srgbClr val="B7BF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홈페이지 · AI 상담 · 예약 · 견적 · 고객관리 · 검색 노출 · 자동 홍보까지.</a:t>
            </a:r>
            <a:endParaRPr lang="ko-KR" sz="1500" dirty="0"/>
          </a:p>
          <a:p>
            <a:pPr indent="0" marL="0">
              <a:lnSpc>
                <a:spcPct val="130000"/>
              </a:lnSpc>
              <a:buNone/>
            </a:pPr>
            <a:r>
              <a:rPr lang="ko-KR" sz="1500" dirty="0">
                <a:solidFill>
                  <a:srgbClr val="B7BFC8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직원을 더 뽑지 않고, 대행사에 맡기지 않고, 월 3.9만 원부터.</a:t>
            </a:r>
            <a:endParaRPr lang="ko-KR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5349240"/>
            <a:ext cx="1737360" cy="420624"/>
          </a:xfrm>
          <a:prstGeom prst="roundRect">
            <a:avLst>
              <a:gd name="adj" fmla="val 50000"/>
            </a:avLst>
          </a:prstGeom>
          <a:solidFill>
            <a:srgbClr val="252B33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40080" y="5413248"/>
            <a:ext cx="292608" cy="29260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158" y="5489326"/>
            <a:ext cx="140452" cy="140452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1005840" y="5349240"/>
            <a:ext cx="12344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7일 무료 체험</a:t>
            </a:r>
            <a:endParaRPr lang="ko-KR" sz="1200" dirty="0"/>
          </a:p>
        </p:txBody>
      </p:sp>
      <p:sp>
        <p:nvSpPr>
          <p:cNvPr id="13" name="Shape 10"/>
          <p:cNvSpPr/>
          <p:nvPr/>
        </p:nvSpPr>
        <p:spPr>
          <a:xfrm>
            <a:off x="2423160" y="5349240"/>
            <a:ext cx="2176272" cy="420624"/>
          </a:xfrm>
          <a:prstGeom prst="roundRect">
            <a:avLst>
              <a:gd name="adj" fmla="val 50000"/>
            </a:avLst>
          </a:prstGeom>
          <a:solidFill>
            <a:srgbClr val="252B33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514600" y="5413248"/>
            <a:ext cx="292608" cy="29260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678" y="5489326"/>
            <a:ext cx="140452" cy="140452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880360" y="5349240"/>
            <a:ext cx="16733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카드 등록 없이 시작</a:t>
            </a:r>
            <a:endParaRPr lang="ko-KR" sz="1200" dirty="0"/>
          </a:p>
        </p:txBody>
      </p:sp>
      <p:sp>
        <p:nvSpPr>
          <p:cNvPr id="17" name="Shape 13"/>
          <p:cNvSpPr/>
          <p:nvPr/>
        </p:nvSpPr>
        <p:spPr>
          <a:xfrm>
            <a:off x="4736592" y="5349240"/>
            <a:ext cx="1444752" cy="420624"/>
          </a:xfrm>
          <a:prstGeom prst="roundRect">
            <a:avLst>
              <a:gd name="adj" fmla="val 50000"/>
            </a:avLst>
          </a:prstGeom>
          <a:solidFill>
            <a:srgbClr val="252B33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4828032" y="5413248"/>
            <a:ext cx="292608" cy="29260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4110" y="5489326"/>
            <a:ext cx="140452" cy="14045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5193792" y="5349240"/>
            <a:ext cx="9418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언제든 취소</a:t>
            </a:r>
            <a:endParaRPr lang="ko-KR" sz="1200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617220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</a:t>
            </a:r>
            <a:endParaRPr lang="ko-KR" sz="1300" dirty="0"/>
          </a:p>
        </p:txBody>
      </p:sp>
      <p:sp>
        <p:nvSpPr>
          <p:cNvPr id="22" name="Shape 17"/>
          <p:cNvSpPr/>
          <p:nvPr/>
        </p:nvSpPr>
        <p:spPr>
          <a:xfrm>
            <a:off x="7635240" y="1508760"/>
            <a:ext cx="4023360" cy="841248"/>
          </a:xfrm>
          <a:prstGeom prst="roundRect">
            <a:avLst>
              <a:gd name="adj" fmla="val 19565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818120" y="1691640"/>
            <a:ext cx="475488" cy="47548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1747" y="1815267"/>
            <a:ext cx="228234" cy="228234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458200" y="1636776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상담원</a:t>
            </a:r>
            <a:endParaRPr lang="ko-KR" sz="1300" dirty="0"/>
          </a:p>
        </p:txBody>
      </p:sp>
      <p:sp>
        <p:nvSpPr>
          <p:cNvPr id="26" name="Text 20"/>
          <p:cNvSpPr txBox="1"/>
          <p:nvPr/>
        </p:nvSpPr>
        <p:spPr>
          <a:xfrm>
            <a:off x="10927080" y="163677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방금</a:t>
            </a:r>
            <a:endParaRPr lang="ko-KR" sz="900" dirty="0"/>
          </a:p>
        </p:txBody>
      </p:sp>
      <p:sp>
        <p:nvSpPr>
          <p:cNvPr id="27" name="Text 21"/>
          <p:cNvSpPr txBox="1"/>
          <p:nvPr/>
        </p:nvSpPr>
        <p:spPr>
          <a:xfrm>
            <a:off x="8458200" y="1929384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오전 2:14 · 주차 문의에 답하고 예약까지 완료</a:t>
            </a:r>
            <a:endParaRPr lang="ko-KR" sz="1050" dirty="0"/>
          </a:p>
        </p:txBody>
      </p:sp>
      <p:sp>
        <p:nvSpPr>
          <p:cNvPr id="28" name="Shape 22"/>
          <p:cNvSpPr/>
          <p:nvPr/>
        </p:nvSpPr>
        <p:spPr>
          <a:xfrm>
            <a:off x="7909560" y="2532888"/>
            <a:ext cx="4023360" cy="841248"/>
          </a:xfrm>
          <a:prstGeom prst="roundRect">
            <a:avLst>
              <a:gd name="adj" fmla="val 19565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8092440" y="2715768"/>
            <a:ext cx="475488" cy="47548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16067" y="2839395"/>
            <a:ext cx="228234" cy="228234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8732520" y="266090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확정</a:t>
            </a:r>
            <a:endParaRPr lang="ko-KR" sz="1300" dirty="0"/>
          </a:p>
        </p:txBody>
      </p:sp>
      <p:sp>
        <p:nvSpPr>
          <p:cNvPr id="32" name="Text 25"/>
          <p:cNvSpPr txBox="1"/>
          <p:nvPr/>
        </p:nvSpPr>
        <p:spPr>
          <a:xfrm>
            <a:off x="11201400" y="2660904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방금</a:t>
            </a:r>
            <a:endParaRPr lang="ko-KR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8732520" y="295351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확정 문자가 손님에게 자동 발송되었습니다</a:t>
            </a:r>
            <a:endParaRPr lang="ko-KR" sz="1050" dirty="0"/>
          </a:p>
        </p:txBody>
      </p:sp>
      <p:sp>
        <p:nvSpPr>
          <p:cNvPr id="34" name="Shape 27"/>
          <p:cNvSpPr/>
          <p:nvPr/>
        </p:nvSpPr>
        <p:spPr>
          <a:xfrm>
            <a:off x="7635240" y="3557016"/>
            <a:ext cx="4023360" cy="841248"/>
          </a:xfrm>
          <a:prstGeom prst="roundRect">
            <a:avLst>
              <a:gd name="adj" fmla="val 19565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7818120" y="3739896"/>
            <a:ext cx="475488" cy="47548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1747" y="3863523"/>
            <a:ext cx="228234" cy="228234"/>
          </a:xfrm>
          <a:prstGeom prst="rect">
            <a:avLst/>
          </a:prstGeom>
        </p:spPr>
      </p:pic>
      <p:sp>
        <p:nvSpPr>
          <p:cNvPr id="37" name="Text 29"/>
          <p:cNvSpPr txBox="1"/>
          <p:nvPr/>
        </p:nvSpPr>
        <p:spPr>
          <a:xfrm>
            <a:off x="8458200" y="368503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홍보</a:t>
            </a:r>
            <a:endParaRPr lang="ko-KR" sz="1300" dirty="0"/>
          </a:p>
        </p:txBody>
      </p:sp>
      <p:sp>
        <p:nvSpPr>
          <p:cNvPr id="38" name="Text 30"/>
          <p:cNvSpPr txBox="1"/>
          <p:nvPr/>
        </p:nvSpPr>
        <p:spPr>
          <a:xfrm>
            <a:off x="10927080" y="368503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방금</a:t>
            </a:r>
            <a:endParaRPr lang="ko-KR" sz="900" dirty="0"/>
          </a:p>
        </p:txBody>
      </p:sp>
      <p:sp>
        <p:nvSpPr>
          <p:cNvPr id="39" name="Text 31"/>
          <p:cNvSpPr txBox="1"/>
          <p:nvPr/>
        </p:nvSpPr>
        <p:spPr>
          <a:xfrm>
            <a:off x="8458200" y="397764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글이 7개 채널에 발행 대기 중입니다</a:t>
            </a:r>
            <a:endParaRPr lang="ko-KR" sz="1050" dirty="0"/>
          </a:p>
        </p:txBody>
      </p:sp>
      <p:sp>
        <p:nvSpPr>
          <p:cNvPr id="40" name="Shape 32"/>
          <p:cNvSpPr/>
          <p:nvPr/>
        </p:nvSpPr>
        <p:spPr>
          <a:xfrm>
            <a:off x="7909560" y="4581144"/>
            <a:ext cx="4023360" cy="841248"/>
          </a:xfrm>
          <a:prstGeom prst="roundRect">
            <a:avLst>
              <a:gd name="adj" fmla="val 19565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41" name="Shape 33"/>
          <p:cNvSpPr/>
          <p:nvPr/>
        </p:nvSpPr>
        <p:spPr>
          <a:xfrm>
            <a:off x="8092440" y="4764024"/>
            <a:ext cx="475488" cy="47548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4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6067" y="4887651"/>
            <a:ext cx="228234" cy="228234"/>
          </a:xfrm>
          <a:prstGeom prst="rect">
            <a:avLst/>
          </a:prstGeom>
        </p:spPr>
      </p:pic>
      <p:sp>
        <p:nvSpPr>
          <p:cNvPr id="43" name="Text 34"/>
          <p:cNvSpPr txBox="1"/>
          <p:nvPr/>
        </p:nvSpPr>
        <p:spPr>
          <a:xfrm>
            <a:off x="8732520" y="470916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오늘의 장사 보고</a:t>
            </a:r>
            <a:endParaRPr lang="ko-KR" sz="1300" dirty="0"/>
          </a:p>
        </p:txBody>
      </p:sp>
      <p:sp>
        <p:nvSpPr>
          <p:cNvPr id="44" name="Text 35"/>
          <p:cNvSpPr txBox="1"/>
          <p:nvPr/>
        </p:nvSpPr>
        <p:spPr>
          <a:xfrm>
            <a:off x="11201400" y="47091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방금</a:t>
            </a:r>
            <a:endParaRPr lang="ko-KR" sz="900" dirty="0"/>
          </a:p>
        </p:txBody>
      </p:sp>
      <p:sp>
        <p:nvSpPr>
          <p:cNvPr id="45" name="Text 36"/>
          <p:cNvSpPr txBox="1"/>
          <p:nvPr/>
        </p:nvSpPr>
        <p:spPr>
          <a:xfrm>
            <a:off x="8732520" y="5001768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어제 문의·예약·후기 요약이 도착했습니다</a:t>
            </a:r>
            <a:endParaRPr lang="ko-KR" sz="1050" dirty="0"/>
          </a:p>
        </p:txBody>
      </p:sp>
      <p:sp>
        <p:nvSpPr>
          <p:cNvPr id="46" name="Text 37"/>
          <p:cNvSpPr txBox="1"/>
          <p:nvPr/>
        </p:nvSpPr>
        <p:spPr>
          <a:xfrm>
            <a:off x="7635240" y="562356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00" dirty="0">
                <a:solidFill>
                  <a:srgbClr val="5E677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* 화면 예시</a:t>
            </a:r>
            <a:endParaRPr lang="ko-KR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9888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9888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사장님, 이런 적 없으세요?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매출은 가게 문 앞에서 조용히 새어 나갑니다</a:t>
            </a:r>
            <a:endParaRPr lang="ko-KR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6903720" cy="786384"/>
          </a:xfrm>
          <a:prstGeom prst="roundRect">
            <a:avLst>
              <a:gd name="adj" fmla="val 1627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2020824"/>
            <a:ext cx="493776" cy="493776"/>
          </a:xfrm>
          <a:prstGeom prst="ellipse">
            <a:avLst/>
          </a:prstGeom>
          <a:solidFill>
            <a:srgbClr val="FFEFED"/>
          </a:solidFill>
          <a:ln w="12700">
            <a:solidFill>
              <a:srgbClr val="FFEFED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02" y="2149206"/>
            <a:ext cx="237012" cy="23701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417320" y="19933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밤 10시에 온 문의</a:t>
            </a:r>
            <a:endParaRPr lang="ko-KR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1417320" y="228600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아침에 답하면, 손님은 이미 다른 가게에 예약했습니다</a:t>
            </a:r>
            <a:endParaRPr lang="ko-KR" sz="1250" dirty="0"/>
          </a:p>
        </p:txBody>
      </p:sp>
      <p:sp>
        <p:nvSpPr>
          <p:cNvPr id="10" name="Shape 7"/>
          <p:cNvSpPr/>
          <p:nvPr/>
        </p:nvSpPr>
        <p:spPr>
          <a:xfrm>
            <a:off x="548640" y="2788920"/>
            <a:ext cx="6903720" cy="786384"/>
          </a:xfrm>
          <a:prstGeom prst="roundRect">
            <a:avLst>
              <a:gd name="adj" fmla="val 1627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31520" y="2935224"/>
            <a:ext cx="493776" cy="493776"/>
          </a:xfrm>
          <a:prstGeom prst="ellipse">
            <a:avLst/>
          </a:prstGeom>
          <a:solidFill>
            <a:srgbClr val="FFEFED"/>
          </a:solidFill>
          <a:ln w="12700">
            <a:solidFill>
              <a:srgbClr val="FFEFE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902" y="3063606"/>
            <a:ext cx="237012" cy="23701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417320" y="29077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여기저기 흩어진 문의</a:t>
            </a:r>
            <a:endParaRPr lang="ko-KR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1417320" y="320040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전화·문자·네이버·인스타 — 나중에 찾으려 해도 찾을 수 없습니다</a:t>
            </a:r>
            <a:endParaRPr lang="ko-KR" sz="1250" dirty="0"/>
          </a:p>
        </p:txBody>
      </p:sp>
      <p:sp>
        <p:nvSpPr>
          <p:cNvPr id="15" name="Shape 11"/>
          <p:cNvSpPr/>
          <p:nvPr/>
        </p:nvSpPr>
        <p:spPr>
          <a:xfrm>
            <a:off x="548640" y="3703320"/>
            <a:ext cx="6903720" cy="786384"/>
          </a:xfrm>
          <a:prstGeom prst="roundRect">
            <a:avLst>
              <a:gd name="adj" fmla="val 1627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31520" y="3849624"/>
            <a:ext cx="493776" cy="493776"/>
          </a:xfrm>
          <a:prstGeom prst="ellipse">
            <a:avLst/>
          </a:prstGeom>
          <a:solidFill>
            <a:srgbClr val="FFEFED"/>
          </a:solidFill>
          <a:ln w="12700">
            <a:solidFill>
              <a:srgbClr val="FFEFED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02" y="3978006"/>
            <a:ext cx="237012" cy="23701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417320" y="38221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기억에만 남은 손님</a:t>
            </a:r>
            <a:endParaRPr lang="ko-KR" sz="1500" dirty="0"/>
          </a:p>
        </p:txBody>
      </p:sp>
      <p:sp>
        <p:nvSpPr>
          <p:cNvPr id="19" name="Text 14"/>
          <p:cNvSpPr txBox="1"/>
          <p:nvPr/>
        </p:nvSpPr>
        <p:spPr>
          <a:xfrm>
            <a:off x="1417320" y="411480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연락처가 남지 않아 재방문은 운에 맡기고 있습니다</a:t>
            </a:r>
            <a:endParaRPr lang="ko-KR" sz="1250" dirty="0"/>
          </a:p>
        </p:txBody>
      </p:sp>
      <p:sp>
        <p:nvSpPr>
          <p:cNvPr id="20" name="Shape 15"/>
          <p:cNvSpPr/>
          <p:nvPr/>
        </p:nvSpPr>
        <p:spPr>
          <a:xfrm>
            <a:off x="548640" y="4617720"/>
            <a:ext cx="6903720" cy="786384"/>
          </a:xfrm>
          <a:prstGeom prst="roundRect">
            <a:avLst>
              <a:gd name="adj" fmla="val 1627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731520" y="4764024"/>
            <a:ext cx="493776" cy="493776"/>
          </a:xfrm>
          <a:prstGeom prst="ellipse">
            <a:avLst/>
          </a:prstGeom>
          <a:solidFill>
            <a:srgbClr val="FFEFED"/>
          </a:solidFill>
          <a:ln w="12700">
            <a:solidFill>
              <a:srgbClr val="FFEFED"/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902" y="4892406"/>
            <a:ext cx="237012" cy="237012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417320" y="4736592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검색해도 안 보이는 우리 가게</a:t>
            </a:r>
            <a:endParaRPr lang="ko-KR" sz="1500" dirty="0"/>
          </a:p>
        </p:txBody>
      </p:sp>
      <p:sp>
        <p:nvSpPr>
          <p:cNvPr id="24" name="Text 18"/>
          <p:cNvSpPr txBox="1"/>
          <p:nvPr/>
        </p:nvSpPr>
        <p:spPr>
          <a:xfrm>
            <a:off x="1417320" y="502920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옆 가게는 매주 글이 올라가는데, 우리 가게는 보이지 않습니다</a:t>
            </a:r>
            <a:endParaRPr lang="ko-KR" sz="1250" dirty="0"/>
          </a:p>
        </p:txBody>
      </p:sp>
      <p:sp>
        <p:nvSpPr>
          <p:cNvPr id="25" name="Shape 19"/>
          <p:cNvSpPr/>
          <p:nvPr/>
        </p:nvSpPr>
        <p:spPr>
          <a:xfrm>
            <a:off x="7726680" y="1874520"/>
            <a:ext cx="3916375" cy="3529584"/>
          </a:xfrm>
          <a:prstGeom prst="roundRect">
            <a:avLst>
              <a:gd name="adj" fmla="val 4663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6" name="Text 20"/>
          <p:cNvSpPr txBox="1"/>
          <p:nvPr/>
        </p:nvSpPr>
        <p:spPr>
          <a:xfrm>
            <a:off x="8046720" y="2103120"/>
            <a:ext cx="3276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그렇다고 사람에게 맡기면</a:t>
            </a:r>
            <a:endParaRPr lang="ko-KR" sz="1300" dirty="0"/>
          </a:p>
        </p:txBody>
      </p:sp>
      <p:sp>
        <p:nvSpPr>
          <p:cNvPr id="27" name="Text 21"/>
          <p:cNvSpPr txBox="1"/>
          <p:nvPr/>
        </p:nvSpPr>
        <p:spPr>
          <a:xfrm>
            <a:off x="8046720" y="2560320"/>
            <a:ext cx="327629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3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250</a:t>
            </a:r>
            <a:pPr indent="0" marL="0">
              <a:buNone/>
            </a:pPr>
            <a:r>
              <a:rPr lang="ko-KR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 원</a:t>
            </a:r>
            <a:endParaRPr lang="ko-KR" sz="3600" dirty="0"/>
          </a:p>
        </p:txBody>
      </p:sp>
      <p:sp>
        <p:nvSpPr>
          <p:cNvPr id="28" name="Text 22"/>
          <p:cNvSpPr txBox="1"/>
          <p:nvPr/>
        </p:nvSpPr>
        <p:spPr>
          <a:xfrm>
            <a:off x="8046720" y="3154680"/>
            <a:ext cx="3276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 한 명 채용</a:t>
            </a:r>
            <a:endParaRPr lang="ko-KR" sz="1200" dirty="0"/>
          </a:p>
        </p:txBody>
      </p:sp>
      <p:sp>
        <p:nvSpPr>
          <p:cNvPr id="29" name="Shape 23"/>
          <p:cNvSpPr/>
          <p:nvPr/>
        </p:nvSpPr>
        <p:spPr>
          <a:xfrm>
            <a:off x="8046720" y="3611880"/>
            <a:ext cx="3276295" cy="0"/>
          </a:xfrm>
          <a:prstGeom prst="line">
            <a:avLst/>
          </a:prstGeom>
          <a:noFill/>
          <a:ln w="12700">
            <a:solidFill>
              <a:srgbClr val="252B33"/>
            </a:solidFill>
            <a:prstDash val="solid"/>
          </a:ln>
        </p:spPr>
      </p:sp>
      <p:sp>
        <p:nvSpPr>
          <p:cNvPr id="30" name="Text 24"/>
          <p:cNvSpPr txBox="1"/>
          <p:nvPr/>
        </p:nvSpPr>
        <p:spPr>
          <a:xfrm>
            <a:off x="8046720" y="3794760"/>
            <a:ext cx="327629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3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50~100</a:t>
            </a:r>
            <a:pPr indent="0" marL="0">
              <a:buNone/>
            </a:pPr>
            <a:r>
              <a:rPr lang="ko-KR" sz="1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만 원</a:t>
            </a:r>
            <a:endParaRPr lang="ko-KR" sz="3600" dirty="0"/>
          </a:p>
        </p:txBody>
      </p:sp>
      <p:sp>
        <p:nvSpPr>
          <p:cNvPr id="31" name="Text 25"/>
          <p:cNvSpPr txBox="1"/>
          <p:nvPr/>
        </p:nvSpPr>
        <p:spPr>
          <a:xfrm>
            <a:off x="8046720" y="4389120"/>
            <a:ext cx="327629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홍보 대행 맡기기</a:t>
            </a:r>
            <a:endParaRPr lang="ko-KR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8046720" y="4846320"/>
            <a:ext cx="32762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작은 가게가 매달 감당하기엔 무겁습니다.</a:t>
            </a:r>
            <a:endParaRPr lang="ko-KR" sz="1200" dirty="0"/>
          </a:p>
        </p:txBody>
      </p:sp>
      <p:sp>
        <p:nvSpPr>
          <p:cNvPr id="33" name="Shape 27"/>
          <p:cNvSpPr/>
          <p:nvPr/>
        </p:nvSpPr>
        <p:spPr>
          <a:xfrm>
            <a:off x="548640" y="5623560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694944" y="5742432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32" y="5828020"/>
            <a:ext cx="158008" cy="158008"/>
          </a:xfrm>
          <a:prstGeom prst="rect">
            <a:avLst/>
          </a:prstGeom>
        </p:spPr>
      </p:pic>
      <p:sp>
        <p:nvSpPr>
          <p:cNvPr id="36" name="Text 29"/>
          <p:cNvSpPr txBox="1"/>
          <p:nvPr/>
        </p:nvSpPr>
        <p:spPr>
          <a:xfrm>
            <a:off x="1152144" y="5623560"/>
            <a:ext cx="103080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도구가 없어서가 아니라, 손님이 오는 길과 매장 운영이 서로 끊겨 있어서입니다.</a:t>
            </a:r>
            <a:endParaRPr lang="ko-KR" sz="1400" dirty="0"/>
          </a:p>
        </p:txBody>
      </p:sp>
      <p:sp>
        <p:nvSpPr>
          <p:cNvPr id="38" name="Text 30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9" name="Text 31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 / 32</a:t>
            </a:r>
            <a:endParaRPr lang="ko-KR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지금인가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손님이 가게를 찾는 방법이 바뀌었습니다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7276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예전에는 지나가다 간판을 봤습니다. 지금은 검색하고, 후기를 읽고, AI에게 묻습니다.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240280"/>
            <a:ext cx="2057949" cy="3108960"/>
          </a:xfrm>
          <a:prstGeom prst="roundRect">
            <a:avLst>
              <a:gd name="adj" fmla="val 710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46888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spc="100" kern="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1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1875069" y="2423160"/>
            <a:ext cx="502920" cy="50292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5828" y="2553919"/>
            <a:ext cx="241402" cy="241402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777240" y="3063240"/>
            <a:ext cx="169218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네이버에</a:t>
            </a:r>
            <a:endParaRPr lang="ko-KR" sz="14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'지역 + 업종' 검색</a:t>
            </a:r>
            <a:endParaRPr lang="ko-KR" sz="1400" dirty="0"/>
          </a:p>
        </p:txBody>
      </p:sp>
      <p:sp>
        <p:nvSpPr>
          <p:cNvPr id="11" name="Shape 8"/>
          <p:cNvSpPr/>
          <p:nvPr/>
        </p:nvSpPr>
        <p:spPr>
          <a:xfrm>
            <a:off x="685800" y="4023360"/>
            <a:ext cx="1783629" cy="1188720"/>
          </a:xfrm>
          <a:prstGeom prst="roundRect">
            <a:avLst>
              <a:gd name="adj" fmla="val 9231"/>
            </a:avLst>
          </a:prstGeom>
          <a:solidFill>
            <a:srgbClr val="FFEFED"/>
          </a:solidFill>
          <a:ln w="12700">
            <a:solidFill>
              <a:srgbClr val="FFEFED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22960" y="4133088"/>
            <a:ext cx="160074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FF5B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여기서 안 보이면</a:t>
            </a:r>
            <a:endParaRPr lang="ko-KR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822960" y="4407408"/>
            <a:ext cx="160074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존재하지 않는</a:t>
            </a:r>
            <a:endParaRPr lang="ko-KR" sz="15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가게</a:t>
            </a:r>
            <a:endParaRPr lang="ko-KR" sz="15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733" y="3200400"/>
            <a:ext cx="182880" cy="18288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2807757" y="2240280"/>
            <a:ext cx="2057949" cy="3108960"/>
          </a:xfrm>
          <a:prstGeom prst="roundRect">
            <a:avLst>
              <a:gd name="adj" fmla="val 710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3036357" y="246888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spc="100" kern="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2</a:t>
            </a:r>
            <a:endParaRPr lang="ko-KR" sz="1000" dirty="0"/>
          </a:p>
        </p:txBody>
      </p:sp>
      <p:sp>
        <p:nvSpPr>
          <p:cNvPr id="17" name="Shape 13"/>
          <p:cNvSpPr/>
          <p:nvPr/>
        </p:nvSpPr>
        <p:spPr>
          <a:xfrm>
            <a:off x="4134185" y="2423160"/>
            <a:ext cx="502920" cy="50292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944" y="2553919"/>
            <a:ext cx="241402" cy="241402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3036357" y="3063240"/>
            <a:ext cx="169218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플레이스</a:t>
            </a:r>
            <a:endParaRPr lang="ko-KR" sz="14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후기·사진 확인</a:t>
            </a:r>
            <a:endParaRPr lang="ko-KR" sz="1400" dirty="0"/>
          </a:p>
        </p:txBody>
      </p:sp>
      <p:sp>
        <p:nvSpPr>
          <p:cNvPr id="20" name="Shape 15"/>
          <p:cNvSpPr/>
          <p:nvPr/>
        </p:nvSpPr>
        <p:spPr>
          <a:xfrm>
            <a:off x="2944917" y="4023360"/>
            <a:ext cx="1783629" cy="1188720"/>
          </a:xfrm>
          <a:prstGeom prst="roundRect">
            <a:avLst>
              <a:gd name="adj" fmla="val 9231"/>
            </a:avLst>
          </a:prstGeom>
          <a:solidFill>
            <a:srgbClr val="FFEFED"/>
          </a:solidFill>
          <a:ln w="12700">
            <a:solidFill>
              <a:srgbClr val="FFEFED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3082077" y="4133088"/>
            <a:ext cx="160074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FF5B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여기서 안 보이면</a:t>
            </a:r>
            <a:endParaRPr lang="ko-KR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3082077" y="4407408"/>
            <a:ext cx="160074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믿을 수 없는</a:t>
            </a:r>
            <a:endParaRPr lang="ko-KR" sz="15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가게</a:t>
            </a:r>
            <a:endParaRPr lang="ko-KR" sz="1500" dirty="0"/>
          </a:p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4849" y="3200400"/>
            <a:ext cx="182880" cy="182880"/>
          </a:xfrm>
          <a:prstGeom prst="rect">
            <a:avLst/>
          </a:prstGeom>
        </p:spPr>
      </p:pic>
      <p:sp>
        <p:nvSpPr>
          <p:cNvPr id="24" name="Shape 18"/>
          <p:cNvSpPr/>
          <p:nvPr/>
        </p:nvSpPr>
        <p:spPr>
          <a:xfrm>
            <a:off x="5066873" y="2240280"/>
            <a:ext cx="2057949" cy="3108960"/>
          </a:xfrm>
          <a:prstGeom prst="roundRect">
            <a:avLst>
              <a:gd name="adj" fmla="val 710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5295473" y="246888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spc="100" kern="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3</a:t>
            </a:r>
            <a:endParaRPr lang="ko-KR" sz="1000" dirty="0"/>
          </a:p>
        </p:txBody>
      </p:sp>
      <p:sp>
        <p:nvSpPr>
          <p:cNvPr id="26" name="Shape 20"/>
          <p:cNvSpPr/>
          <p:nvPr/>
        </p:nvSpPr>
        <p:spPr>
          <a:xfrm>
            <a:off x="6393302" y="2423160"/>
            <a:ext cx="502920" cy="50292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4061" y="2553919"/>
            <a:ext cx="241402" cy="241402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5295473" y="3063240"/>
            <a:ext cx="169218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블로그에서</a:t>
            </a:r>
            <a:endParaRPr lang="ko-KR" sz="14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후기 확인</a:t>
            </a:r>
            <a:endParaRPr lang="ko-KR" sz="1400" dirty="0"/>
          </a:p>
        </p:txBody>
      </p:sp>
      <p:sp>
        <p:nvSpPr>
          <p:cNvPr id="29" name="Shape 22"/>
          <p:cNvSpPr/>
          <p:nvPr/>
        </p:nvSpPr>
        <p:spPr>
          <a:xfrm>
            <a:off x="5204033" y="4023360"/>
            <a:ext cx="1783629" cy="1188720"/>
          </a:xfrm>
          <a:prstGeom prst="roundRect">
            <a:avLst>
              <a:gd name="adj" fmla="val 9231"/>
            </a:avLst>
          </a:prstGeom>
          <a:solidFill>
            <a:srgbClr val="FFEFED"/>
          </a:solidFill>
          <a:ln w="12700">
            <a:solidFill>
              <a:srgbClr val="FFEFED"/>
            </a:solidFill>
            <a:prstDash val="solid"/>
          </a:ln>
        </p:spPr>
      </p:sp>
      <p:sp>
        <p:nvSpPr>
          <p:cNvPr id="30" name="Text 23"/>
          <p:cNvSpPr txBox="1"/>
          <p:nvPr/>
        </p:nvSpPr>
        <p:spPr>
          <a:xfrm>
            <a:off x="5341193" y="4133088"/>
            <a:ext cx="160074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FF5B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여기서 안 보이면</a:t>
            </a:r>
            <a:endParaRPr lang="ko-KR" sz="1000" dirty="0"/>
          </a:p>
        </p:txBody>
      </p:sp>
      <p:sp>
        <p:nvSpPr>
          <p:cNvPr id="31" name="Text 24"/>
          <p:cNvSpPr txBox="1"/>
          <p:nvPr/>
        </p:nvSpPr>
        <p:spPr>
          <a:xfrm>
            <a:off x="5341193" y="4407408"/>
            <a:ext cx="160074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검증되지 않은</a:t>
            </a:r>
            <a:endParaRPr lang="ko-KR" sz="15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가게</a:t>
            </a:r>
            <a:endParaRPr lang="ko-KR" sz="1500" dirty="0"/>
          </a:p>
        </p:txBody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3966" y="3200400"/>
            <a:ext cx="182880" cy="182880"/>
          </a:xfrm>
          <a:prstGeom prst="rect">
            <a:avLst/>
          </a:prstGeom>
        </p:spPr>
      </p:pic>
      <p:sp>
        <p:nvSpPr>
          <p:cNvPr id="33" name="Shape 25"/>
          <p:cNvSpPr/>
          <p:nvPr/>
        </p:nvSpPr>
        <p:spPr>
          <a:xfrm>
            <a:off x="7325990" y="2240280"/>
            <a:ext cx="2057949" cy="3108960"/>
          </a:xfrm>
          <a:prstGeom prst="roundRect">
            <a:avLst>
              <a:gd name="adj" fmla="val 710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4" name="Text 26"/>
          <p:cNvSpPr txBox="1"/>
          <p:nvPr/>
        </p:nvSpPr>
        <p:spPr>
          <a:xfrm>
            <a:off x="7554590" y="246888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spc="100" kern="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4</a:t>
            </a:r>
            <a:endParaRPr lang="ko-KR" sz="1000" dirty="0"/>
          </a:p>
        </p:txBody>
      </p:sp>
      <p:sp>
        <p:nvSpPr>
          <p:cNvPr id="35" name="Shape 27"/>
          <p:cNvSpPr/>
          <p:nvPr/>
        </p:nvSpPr>
        <p:spPr>
          <a:xfrm>
            <a:off x="8652419" y="2423160"/>
            <a:ext cx="502920" cy="50292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83178" y="2553919"/>
            <a:ext cx="241402" cy="241402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7554590" y="3063240"/>
            <a:ext cx="169218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챗GPT·제미나이에</a:t>
            </a:r>
            <a:endParaRPr lang="ko-KR" sz="14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'추천해줘'</a:t>
            </a:r>
            <a:endParaRPr lang="ko-KR" sz="1400" dirty="0"/>
          </a:p>
        </p:txBody>
      </p:sp>
      <p:sp>
        <p:nvSpPr>
          <p:cNvPr id="38" name="Shape 29"/>
          <p:cNvSpPr/>
          <p:nvPr/>
        </p:nvSpPr>
        <p:spPr>
          <a:xfrm>
            <a:off x="7463150" y="4023360"/>
            <a:ext cx="1783629" cy="1188720"/>
          </a:xfrm>
          <a:prstGeom prst="roundRect">
            <a:avLst>
              <a:gd name="adj" fmla="val 9231"/>
            </a:avLst>
          </a:prstGeom>
          <a:solidFill>
            <a:srgbClr val="FFEFED"/>
          </a:solidFill>
          <a:ln w="12700">
            <a:solidFill>
              <a:srgbClr val="FFEFED"/>
            </a:solidFill>
            <a:prstDash val="solid"/>
          </a:ln>
        </p:spPr>
      </p:sp>
      <p:sp>
        <p:nvSpPr>
          <p:cNvPr id="39" name="Text 30"/>
          <p:cNvSpPr txBox="1"/>
          <p:nvPr/>
        </p:nvSpPr>
        <p:spPr>
          <a:xfrm>
            <a:off x="7600310" y="4133088"/>
            <a:ext cx="160074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FF5B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여기서 안 보이면</a:t>
            </a:r>
            <a:endParaRPr lang="ko-KR" sz="1000" dirty="0"/>
          </a:p>
        </p:txBody>
      </p:sp>
      <p:sp>
        <p:nvSpPr>
          <p:cNvPr id="40" name="Text 31"/>
          <p:cNvSpPr txBox="1"/>
          <p:nvPr/>
        </p:nvSpPr>
        <p:spPr>
          <a:xfrm>
            <a:off x="7600310" y="4407408"/>
            <a:ext cx="160074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추천 목록에</a:t>
            </a:r>
            <a:endParaRPr lang="ko-KR" sz="15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없는 가게</a:t>
            </a:r>
            <a:endParaRPr lang="ko-KR" sz="1500" dirty="0"/>
          </a:p>
        </p:txBody>
      </p:sp>
      <p:pic>
        <p:nvPicPr>
          <p:cNvPr id="4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93083" y="3200400"/>
            <a:ext cx="182880" cy="182880"/>
          </a:xfrm>
          <a:prstGeom prst="rect">
            <a:avLst/>
          </a:prstGeom>
        </p:spPr>
      </p:pic>
      <p:sp>
        <p:nvSpPr>
          <p:cNvPr id="42" name="Shape 32"/>
          <p:cNvSpPr/>
          <p:nvPr/>
        </p:nvSpPr>
        <p:spPr>
          <a:xfrm>
            <a:off x="9585107" y="2240280"/>
            <a:ext cx="2057949" cy="3108960"/>
          </a:xfrm>
          <a:prstGeom prst="roundRect">
            <a:avLst>
              <a:gd name="adj" fmla="val 710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43" name="Text 33"/>
          <p:cNvSpPr txBox="1"/>
          <p:nvPr/>
        </p:nvSpPr>
        <p:spPr>
          <a:xfrm>
            <a:off x="9813707" y="246888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spc="100" kern="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STEP 5</a:t>
            </a:r>
            <a:endParaRPr lang="ko-KR" sz="1000" dirty="0"/>
          </a:p>
        </p:txBody>
      </p:sp>
      <p:sp>
        <p:nvSpPr>
          <p:cNvPr id="44" name="Shape 34"/>
          <p:cNvSpPr/>
          <p:nvPr/>
        </p:nvSpPr>
        <p:spPr>
          <a:xfrm>
            <a:off x="10911535" y="2423160"/>
            <a:ext cx="502920" cy="50292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4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42294" y="2553919"/>
            <a:ext cx="241402" cy="241402"/>
          </a:xfrm>
          <a:prstGeom prst="rect">
            <a:avLst/>
          </a:prstGeom>
        </p:spPr>
      </p:pic>
      <p:sp>
        <p:nvSpPr>
          <p:cNvPr id="46" name="Text 35"/>
          <p:cNvSpPr txBox="1"/>
          <p:nvPr/>
        </p:nvSpPr>
        <p:spPr>
          <a:xfrm>
            <a:off x="9813707" y="3063240"/>
            <a:ext cx="169218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밤 10시에 문의</a:t>
            </a:r>
            <a:endParaRPr lang="ko-KR" sz="14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답은 아침 9시</a:t>
            </a:r>
            <a:endParaRPr lang="ko-KR" sz="1400" dirty="0"/>
          </a:p>
        </p:txBody>
      </p:sp>
      <p:sp>
        <p:nvSpPr>
          <p:cNvPr id="47" name="Shape 36"/>
          <p:cNvSpPr/>
          <p:nvPr/>
        </p:nvSpPr>
        <p:spPr>
          <a:xfrm>
            <a:off x="9722267" y="4023360"/>
            <a:ext cx="1783629" cy="1188720"/>
          </a:xfrm>
          <a:prstGeom prst="roundRect">
            <a:avLst>
              <a:gd name="adj" fmla="val 9231"/>
            </a:avLst>
          </a:prstGeom>
          <a:solidFill>
            <a:srgbClr val="FFEFED"/>
          </a:solidFill>
          <a:ln w="12700">
            <a:solidFill>
              <a:srgbClr val="FFEFED"/>
            </a:solidFill>
            <a:prstDash val="solid"/>
          </a:ln>
        </p:spPr>
      </p:sp>
      <p:sp>
        <p:nvSpPr>
          <p:cNvPr id="48" name="Text 37"/>
          <p:cNvSpPr txBox="1"/>
          <p:nvPr/>
        </p:nvSpPr>
        <p:spPr>
          <a:xfrm>
            <a:off x="9859427" y="4133088"/>
            <a:ext cx="1600749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FF5B4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여기서 안 보이면</a:t>
            </a:r>
            <a:endParaRPr lang="ko-KR" sz="1000" dirty="0"/>
          </a:p>
        </p:txBody>
      </p:sp>
      <p:sp>
        <p:nvSpPr>
          <p:cNvPr id="49" name="Text 38"/>
          <p:cNvSpPr txBox="1"/>
          <p:nvPr/>
        </p:nvSpPr>
        <p:spPr>
          <a:xfrm>
            <a:off x="9859427" y="4407408"/>
            <a:ext cx="160074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다른 곳에</a:t>
            </a:r>
            <a:endParaRPr lang="ko-KR" sz="1500" dirty="0"/>
          </a:p>
          <a:p>
            <a:pPr indent="0" marL="0">
              <a:lnSpc>
                <a:spcPct val="110000"/>
              </a:lnSpc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예약한 손님</a:t>
            </a:r>
            <a:endParaRPr lang="ko-KR" sz="1500" dirty="0"/>
          </a:p>
        </p:txBody>
      </p:sp>
      <p:sp>
        <p:nvSpPr>
          <p:cNvPr id="50" name="Shape 39"/>
          <p:cNvSpPr/>
          <p:nvPr/>
        </p:nvSpPr>
        <p:spPr>
          <a:xfrm>
            <a:off x="548640" y="5623560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51" name="Shape 40"/>
          <p:cNvSpPr/>
          <p:nvPr/>
        </p:nvSpPr>
        <p:spPr>
          <a:xfrm>
            <a:off x="694944" y="5742432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52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532" y="5828020"/>
            <a:ext cx="158008" cy="158008"/>
          </a:xfrm>
          <a:prstGeom prst="rect">
            <a:avLst/>
          </a:prstGeom>
        </p:spPr>
      </p:pic>
      <p:sp>
        <p:nvSpPr>
          <p:cNvPr id="53" name="Text 41"/>
          <p:cNvSpPr txBox="1"/>
          <p:nvPr/>
        </p:nvSpPr>
        <p:spPr>
          <a:xfrm>
            <a:off x="1152144" y="5623560"/>
            <a:ext cx="103080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가게가 나빠서가 아니라, 손님이 보는 자리에 없어서 놓칩니다.</a:t>
            </a:r>
            <a:endParaRPr lang="ko-KR" sz="1400" dirty="0"/>
          </a:p>
        </p:txBody>
      </p:sp>
      <p:sp>
        <p:nvSpPr>
          <p:cNvPr id="55" name="Text 42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56" name="Text 43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 / 32</a:t>
            </a:r>
            <a:endParaRPr lang="ko-KR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3030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3030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오토업은 무엇인가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 한 명이 하는 일을 오토업이 대신합니다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7276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홈페이지 업체는 만들어 주고 끝납니다. 오토업은 매일 아침 출근해서 일합니다.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3545738" cy="1536192"/>
          </a:xfrm>
          <a:prstGeom prst="roundRect">
            <a:avLst>
              <a:gd name="adj" fmla="val 952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04672" y="2423160"/>
            <a:ext cx="566928" cy="56692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073" y="2570561"/>
            <a:ext cx="272125" cy="27212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2423160"/>
            <a:ext cx="23570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사람으로 치면</a:t>
            </a:r>
            <a:endParaRPr lang="ko-KR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554480" y="2651760"/>
            <a:ext cx="23570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8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24시간 문 열린 매장</a:t>
            </a:r>
            <a:endParaRPr lang="ko-KR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804672" y="3172968"/>
            <a:ext cx="3088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홈페이지 · 손님 폰 바로가기</a:t>
            </a:r>
            <a:endParaRPr lang="ko-KR" sz="1300" dirty="0"/>
          </a:p>
        </p:txBody>
      </p:sp>
      <p:sp>
        <p:nvSpPr>
          <p:cNvPr id="12" name="Shape 9"/>
          <p:cNvSpPr/>
          <p:nvPr/>
        </p:nvSpPr>
        <p:spPr>
          <a:xfrm>
            <a:off x="4322978" y="2148840"/>
            <a:ext cx="3545738" cy="1536192"/>
          </a:xfrm>
          <a:prstGeom prst="roundRect">
            <a:avLst>
              <a:gd name="adj" fmla="val 952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79010" y="2423160"/>
            <a:ext cx="566928" cy="56692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412" y="2570561"/>
            <a:ext cx="272125" cy="27212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328818" y="2423160"/>
            <a:ext cx="23570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사람으로 치면</a:t>
            </a:r>
            <a:endParaRPr lang="ko-KR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5328818" y="2651760"/>
            <a:ext cx="23570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8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전화 받는 직원</a:t>
            </a:r>
            <a:endParaRPr lang="ko-KR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4579010" y="3172968"/>
            <a:ext cx="3088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상담원 — 365일 24시간</a:t>
            </a:r>
            <a:endParaRPr lang="ko-KR" sz="1300" dirty="0"/>
          </a:p>
        </p:txBody>
      </p:sp>
      <p:sp>
        <p:nvSpPr>
          <p:cNvPr id="18" name="Shape 14"/>
          <p:cNvSpPr/>
          <p:nvPr/>
        </p:nvSpPr>
        <p:spPr>
          <a:xfrm>
            <a:off x="8097317" y="2148840"/>
            <a:ext cx="3545738" cy="1536192"/>
          </a:xfrm>
          <a:prstGeom prst="roundRect">
            <a:avLst>
              <a:gd name="adj" fmla="val 952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8353349" y="2423160"/>
            <a:ext cx="566928" cy="56692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0750" y="2570561"/>
            <a:ext cx="272125" cy="27212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9103157" y="2423160"/>
            <a:ext cx="23570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사람으로 치면</a:t>
            </a:r>
            <a:endParaRPr lang="ko-KR" sz="1000" dirty="0"/>
          </a:p>
        </p:txBody>
      </p:sp>
      <p:sp>
        <p:nvSpPr>
          <p:cNvPr id="22" name="Text 17"/>
          <p:cNvSpPr txBox="1"/>
          <p:nvPr/>
        </p:nvSpPr>
        <p:spPr>
          <a:xfrm>
            <a:off x="9103157" y="2651760"/>
            <a:ext cx="23570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8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카운터 직원</a:t>
            </a:r>
            <a:endParaRPr lang="ko-KR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8353349" y="3172968"/>
            <a:ext cx="3088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접수 · 견적서 작성</a:t>
            </a:r>
            <a:endParaRPr lang="ko-KR" sz="1300" dirty="0"/>
          </a:p>
        </p:txBody>
      </p:sp>
      <p:sp>
        <p:nvSpPr>
          <p:cNvPr id="24" name="Shape 19"/>
          <p:cNvSpPr/>
          <p:nvPr/>
        </p:nvSpPr>
        <p:spPr>
          <a:xfrm>
            <a:off x="548640" y="3867912"/>
            <a:ext cx="3545738" cy="1536192"/>
          </a:xfrm>
          <a:prstGeom prst="roundRect">
            <a:avLst>
              <a:gd name="adj" fmla="val 952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804672" y="4142232"/>
            <a:ext cx="566928" cy="56692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073" y="4289633"/>
            <a:ext cx="272125" cy="27212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554480" y="4142232"/>
            <a:ext cx="23570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사람으로 치면</a:t>
            </a:r>
            <a:endParaRPr lang="ko-KR" sz="1000" dirty="0"/>
          </a:p>
        </p:txBody>
      </p:sp>
      <p:sp>
        <p:nvSpPr>
          <p:cNvPr id="28" name="Text 22"/>
          <p:cNvSpPr txBox="1"/>
          <p:nvPr/>
        </p:nvSpPr>
        <p:spPr>
          <a:xfrm>
            <a:off x="1554480" y="4370832"/>
            <a:ext cx="23570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8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단골 챙기는 직원</a:t>
            </a:r>
            <a:endParaRPr lang="ko-KR" sz="1800" dirty="0"/>
          </a:p>
        </p:txBody>
      </p:sp>
      <p:sp>
        <p:nvSpPr>
          <p:cNvPr id="29" name="Text 23"/>
          <p:cNvSpPr txBox="1"/>
          <p:nvPr/>
        </p:nvSpPr>
        <p:spPr>
          <a:xfrm>
            <a:off x="804672" y="4892040"/>
            <a:ext cx="3088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고객 관리 · 단골 연락 · 리뷰 응대</a:t>
            </a:r>
            <a:endParaRPr lang="ko-KR" sz="1300" dirty="0"/>
          </a:p>
        </p:txBody>
      </p:sp>
      <p:sp>
        <p:nvSpPr>
          <p:cNvPr id="30" name="Shape 24"/>
          <p:cNvSpPr/>
          <p:nvPr/>
        </p:nvSpPr>
        <p:spPr>
          <a:xfrm>
            <a:off x="4322978" y="3867912"/>
            <a:ext cx="3545738" cy="1536192"/>
          </a:xfrm>
          <a:prstGeom prst="roundRect">
            <a:avLst>
              <a:gd name="adj" fmla="val 952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4579010" y="4142232"/>
            <a:ext cx="566928" cy="56692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6412" y="4289633"/>
            <a:ext cx="272125" cy="272125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5328818" y="4142232"/>
            <a:ext cx="23570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사람으로 치면</a:t>
            </a:r>
            <a:endParaRPr lang="ko-KR" sz="1000" dirty="0"/>
          </a:p>
        </p:txBody>
      </p:sp>
      <p:sp>
        <p:nvSpPr>
          <p:cNvPr id="34" name="Text 27"/>
          <p:cNvSpPr txBox="1"/>
          <p:nvPr/>
        </p:nvSpPr>
        <p:spPr>
          <a:xfrm>
            <a:off x="5328818" y="4370832"/>
            <a:ext cx="23570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8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마케팅 담당자</a:t>
            </a:r>
            <a:endParaRPr lang="ko-KR" sz="1800" dirty="0"/>
          </a:p>
        </p:txBody>
      </p:sp>
      <p:sp>
        <p:nvSpPr>
          <p:cNvPr id="35" name="Text 28"/>
          <p:cNvSpPr txBox="1"/>
          <p:nvPr/>
        </p:nvSpPr>
        <p:spPr>
          <a:xfrm>
            <a:off x="4579010" y="4892040"/>
            <a:ext cx="3088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노출 최적화 · 7채널 홍보 글</a:t>
            </a:r>
            <a:endParaRPr lang="ko-KR" sz="1300" dirty="0"/>
          </a:p>
        </p:txBody>
      </p:sp>
      <p:sp>
        <p:nvSpPr>
          <p:cNvPr id="36" name="Shape 29"/>
          <p:cNvSpPr/>
          <p:nvPr/>
        </p:nvSpPr>
        <p:spPr>
          <a:xfrm>
            <a:off x="8097317" y="3867912"/>
            <a:ext cx="3545738" cy="1536192"/>
          </a:xfrm>
          <a:prstGeom prst="roundRect">
            <a:avLst>
              <a:gd name="adj" fmla="val 952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7" name="Shape 30"/>
          <p:cNvSpPr/>
          <p:nvPr/>
        </p:nvSpPr>
        <p:spPr>
          <a:xfrm>
            <a:off x="8353349" y="4142232"/>
            <a:ext cx="566928" cy="566928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0750" y="4289633"/>
            <a:ext cx="272125" cy="272125"/>
          </a:xfrm>
          <a:prstGeom prst="rect">
            <a:avLst/>
          </a:prstGeom>
        </p:spPr>
      </p:pic>
      <p:sp>
        <p:nvSpPr>
          <p:cNvPr id="39" name="Text 31"/>
          <p:cNvSpPr txBox="1"/>
          <p:nvPr/>
        </p:nvSpPr>
        <p:spPr>
          <a:xfrm>
            <a:off x="9103157" y="4142232"/>
            <a:ext cx="235701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사람으로 치면</a:t>
            </a:r>
            <a:endParaRPr lang="ko-KR" sz="1000" dirty="0"/>
          </a:p>
        </p:txBody>
      </p:sp>
      <p:sp>
        <p:nvSpPr>
          <p:cNvPr id="40" name="Text 32"/>
          <p:cNvSpPr txBox="1"/>
          <p:nvPr/>
        </p:nvSpPr>
        <p:spPr>
          <a:xfrm>
            <a:off x="9103157" y="4370832"/>
            <a:ext cx="235701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8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관리자</a:t>
            </a:r>
            <a:endParaRPr lang="ko-KR" sz="1800" dirty="0"/>
          </a:p>
        </p:txBody>
      </p:sp>
      <p:sp>
        <p:nvSpPr>
          <p:cNvPr id="41" name="Text 33"/>
          <p:cNvSpPr txBox="1"/>
          <p:nvPr/>
        </p:nvSpPr>
        <p:spPr>
          <a:xfrm>
            <a:off x="8353349" y="4892040"/>
            <a:ext cx="308853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매일 아침 장사 보고 (프로)</a:t>
            </a:r>
            <a:endParaRPr lang="ko-KR" sz="1300" dirty="0"/>
          </a:p>
        </p:txBody>
      </p:sp>
      <p:sp>
        <p:nvSpPr>
          <p:cNvPr id="42" name="Shape 34"/>
          <p:cNvSpPr/>
          <p:nvPr/>
        </p:nvSpPr>
        <p:spPr>
          <a:xfrm>
            <a:off x="548640" y="5623560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694944" y="5742432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4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532" y="5828020"/>
            <a:ext cx="158008" cy="158008"/>
          </a:xfrm>
          <a:prstGeom prst="rect">
            <a:avLst/>
          </a:prstGeom>
        </p:spPr>
      </p:pic>
      <p:sp>
        <p:nvSpPr>
          <p:cNvPr id="45" name="Text 36"/>
          <p:cNvSpPr txBox="1"/>
          <p:nvPr/>
        </p:nvSpPr>
        <p:spPr>
          <a:xfrm>
            <a:off x="1152144" y="5623560"/>
            <a:ext cx="103080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 상대는 무료 홈페이지가 아니라 인건비입니다.  직원 월 250만 원  vs  오토업 월 3.9만 원부터</a:t>
            </a:r>
            <a:endParaRPr lang="ko-KR" sz="1400" dirty="0"/>
          </a:p>
        </p:txBody>
      </p:sp>
      <p:sp>
        <p:nvSpPr>
          <p:cNvPr id="47" name="Text 37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48" name="Text 38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 / 32</a:t>
            </a:r>
            <a:endParaRPr lang="ko-KR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달라지는 것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가게인데, 손님 눈에는 이렇게 달라집니다</a:t>
            </a:r>
            <a:endParaRPr lang="ko-KR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94415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4023360"/>
                <a:gridCol w="4876495"/>
              </a:tblGrid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지금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C4FF4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오토업을 쓰면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밤에 온 문의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dirty="0">
                          <a:solidFill>
                            <a:srgbClr val="8E97A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✕  아침에 확인 → 이미 놓침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✓  AI가 즉시 응대 → 예약까지 완료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검색 노출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dirty="0">
                          <a:solidFill>
                            <a:srgbClr val="8E97A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✕  네이버 플레이스 하나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✓  7개 채널 + AI 검색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홍보 글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dirty="0">
                          <a:solidFill>
                            <a:srgbClr val="8E97A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✕  시간 날 때 한두 번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✓  매주 정해진 요일에 자동 발행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다녀간 손님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dirty="0">
                          <a:solidFill>
                            <a:srgbClr val="8E97A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✕  사장님 기억에만 남음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✓  명단 · 방문 이력 · 재방문 문자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견적 요청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dirty="0">
                          <a:solidFill>
                            <a:srgbClr val="8E97A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✕  전화로 받아 적기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✓  요약 · 견적서 초안 자동 작성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937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매달 드는 돈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400" dirty="0">
                          <a:solidFill>
                            <a:srgbClr val="8E97A2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✕  대행 50~100만 원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6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✓  월 3.9만 원부터</a:t>
                      </a:r>
                      <a:endParaRPr lang="ko-KR" sz="16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228600" marR="22860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623560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94944" y="5742432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532" y="5828020"/>
            <a:ext cx="158008" cy="1580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52144" y="5623560"/>
            <a:ext cx="103080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사장님은 그대로, 손님이 만나는 가게만 달라집니다.</a:t>
            </a:r>
            <a:endParaRPr lang="ko-KR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 / 32</a:t>
            </a:r>
            <a:endParaRPr lang="ko-KR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오토업 한눈에 보기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손님이 찾아오고, 문의하고, 다시 오기까지 — 한 곳에서</a:t>
            </a:r>
            <a:endParaRPr lang="ko-KR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2602154" cy="4160520"/>
          </a:xfrm>
          <a:prstGeom prst="roundRect">
            <a:avLst>
              <a:gd name="adj" fmla="val 6325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04672" y="2286000"/>
            <a:ext cx="548640" cy="54864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47318" y="2428646"/>
            <a:ext cx="263347" cy="263347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04672" y="297180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 맞이</a:t>
            </a:r>
            <a:endParaRPr lang="ko-KR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804672" y="3355848"/>
            <a:ext cx="21449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가게를 처음 만나는 곳</a:t>
            </a:r>
            <a:endParaRPr lang="ko-KR" sz="1150" dirty="0"/>
          </a:p>
        </p:txBody>
      </p:sp>
      <p:sp>
        <p:nvSpPr>
          <p:cNvPr id="10" name="Shape 7"/>
          <p:cNvSpPr/>
          <p:nvPr/>
        </p:nvSpPr>
        <p:spPr>
          <a:xfrm>
            <a:off x="804672" y="3794760"/>
            <a:ext cx="2090090" cy="0"/>
          </a:xfrm>
          <a:prstGeom prst="line">
            <a:avLst/>
          </a:prstGeom>
          <a:noFill/>
          <a:ln w="12700">
            <a:solidFill>
              <a:srgbClr val="252B3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04672" y="3950208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매장 홈페이지</a:t>
            </a:r>
            <a:endParaRPr lang="ko-KR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804672" y="4306824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손님 폰 바로가기</a:t>
            </a:r>
            <a:endParaRPr lang="ko-KR" sz="1350" dirty="0"/>
          </a:p>
        </p:txBody>
      </p:sp>
      <p:sp>
        <p:nvSpPr>
          <p:cNvPr id="13" name="Text 10"/>
          <p:cNvSpPr txBox="1"/>
          <p:nvPr/>
        </p:nvSpPr>
        <p:spPr>
          <a:xfrm>
            <a:off x="804672" y="4663440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네이버 플레이스 연동</a:t>
            </a:r>
            <a:endParaRPr lang="ko-KR" sz="1350" dirty="0"/>
          </a:p>
        </p:txBody>
      </p:sp>
      <p:sp>
        <p:nvSpPr>
          <p:cNvPr id="14" name="Shape 11"/>
          <p:cNvSpPr/>
          <p:nvPr/>
        </p:nvSpPr>
        <p:spPr>
          <a:xfrm>
            <a:off x="3379394" y="2011680"/>
            <a:ext cx="2602154" cy="4160520"/>
          </a:xfrm>
          <a:prstGeom prst="roundRect">
            <a:avLst>
              <a:gd name="adj" fmla="val 6325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3635426" y="2286000"/>
            <a:ext cx="548640" cy="54864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072" y="2428646"/>
            <a:ext cx="263347" cy="263347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3635426" y="297180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응대 · 예약</a:t>
            </a:r>
            <a:endParaRPr lang="ko-KR" sz="2000" dirty="0"/>
          </a:p>
        </p:txBody>
      </p:sp>
      <p:sp>
        <p:nvSpPr>
          <p:cNvPr id="18" name="Text 14"/>
          <p:cNvSpPr txBox="1"/>
          <p:nvPr/>
        </p:nvSpPr>
        <p:spPr>
          <a:xfrm>
            <a:off x="3635426" y="3355848"/>
            <a:ext cx="21449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문의를 매출로 바꾸는 곳</a:t>
            </a:r>
            <a:endParaRPr lang="ko-KR" sz="1150" dirty="0"/>
          </a:p>
        </p:txBody>
      </p:sp>
      <p:sp>
        <p:nvSpPr>
          <p:cNvPr id="19" name="Shape 15"/>
          <p:cNvSpPr/>
          <p:nvPr/>
        </p:nvSpPr>
        <p:spPr>
          <a:xfrm>
            <a:off x="3635426" y="3794760"/>
            <a:ext cx="2090090" cy="0"/>
          </a:xfrm>
          <a:prstGeom prst="line">
            <a:avLst/>
          </a:prstGeom>
          <a:noFill/>
          <a:ln w="12700">
            <a:solidFill>
              <a:srgbClr val="252B3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3635426" y="3950208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AI 상담원</a:t>
            </a:r>
            <a:endParaRPr lang="ko-KR" sz="1350" dirty="0"/>
          </a:p>
        </p:txBody>
      </p:sp>
      <p:sp>
        <p:nvSpPr>
          <p:cNvPr id="21" name="Text 17"/>
          <p:cNvSpPr txBox="1"/>
          <p:nvPr/>
        </p:nvSpPr>
        <p:spPr>
          <a:xfrm>
            <a:off x="3635426" y="4306824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⑤ 견적 · 문의</a:t>
            </a:r>
            <a:endParaRPr lang="ko-KR" sz="1350" dirty="0"/>
          </a:p>
        </p:txBody>
      </p:sp>
      <p:sp>
        <p:nvSpPr>
          <p:cNvPr id="22" name="Text 18"/>
          <p:cNvSpPr txBox="1"/>
          <p:nvPr/>
        </p:nvSpPr>
        <p:spPr>
          <a:xfrm>
            <a:off x="3635426" y="4663440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⑥ 예약 · 노쇼 방지</a:t>
            </a:r>
            <a:endParaRPr lang="ko-KR" sz="1350" dirty="0"/>
          </a:p>
        </p:txBody>
      </p:sp>
      <p:sp>
        <p:nvSpPr>
          <p:cNvPr id="23" name="Shape 19"/>
          <p:cNvSpPr/>
          <p:nvPr/>
        </p:nvSpPr>
        <p:spPr>
          <a:xfrm>
            <a:off x="6210148" y="2011680"/>
            <a:ext cx="2602154" cy="4160520"/>
          </a:xfrm>
          <a:prstGeom prst="roundRect">
            <a:avLst>
              <a:gd name="adj" fmla="val 6325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466180" y="2286000"/>
            <a:ext cx="548640" cy="54864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826" y="2428646"/>
            <a:ext cx="263347" cy="263347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6466180" y="297180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단골 관리</a:t>
            </a:r>
            <a:endParaRPr lang="ko-KR" sz="2000" dirty="0"/>
          </a:p>
        </p:txBody>
      </p:sp>
      <p:sp>
        <p:nvSpPr>
          <p:cNvPr id="27" name="Text 22"/>
          <p:cNvSpPr txBox="1"/>
          <p:nvPr/>
        </p:nvSpPr>
        <p:spPr>
          <a:xfrm>
            <a:off x="6466180" y="3355848"/>
            <a:ext cx="21449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온 손님을 다시 부르는 곳</a:t>
            </a:r>
            <a:endParaRPr lang="ko-KR" sz="1150" dirty="0"/>
          </a:p>
        </p:txBody>
      </p:sp>
      <p:sp>
        <p:nvSpPr>
          <p:cNvPr id="28" name="Shape 23"/>
          <p:cNvSpPr/>
          <p:nvPr/>
        </p:nvSpPr>
        <p:spPr>
          <a:xfrm>
            <a:off x="6466180" y="3794760"/>
            <a:ext cx="2090090" cy="0"/>
          </a:xfrm>
          <a:prstGeom prst="line">
            <a:avLst/>
          </a:prstGeom>
          <a:noFill/>
          <a:ln w="12700">
            <a:solidFill>
              <a:srgbClr val="252B33"/>
            </a:solidFill>
            <a:prstDash val="solid"/>
          </a:ln>
        </p:spPr>
      </p:sp>
      <p:sp>
        <p:nvSpPr>
          <p:cNvPr id="29" name="Text 24"/>
          <p:cNvSpPr txBox="1"/>
          <p:nvPr/>
        </p:nvSpPr>
        <p:spPr>
          <a:xfrm>
            <a:off x="6466180" y="3950208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⑦ 고객 관리</a:t>
            </a:r>
            <a:endParaRPr lang="ko-KR" sz="1350" dirty="0"/>
          </a:p>
        </p:txBody>
      </p:sp>
      <p:sp>
        <p:nvSpPr>
          <p:cNvPr id="30" name="Text 25"/>
          <p:cNvSpPr txBox="1"/>
          <p:nvPr/>
        </p:nvSpPr>
        <p:spPr>
          <a:xfrm>
            <a:off x="6466180" y="4306824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⑧ 리뷰 관리</a:t>
            </a:r>
            <a:endParaRPr lang="ko-KR" sz="1350" dirty="0"/>
          </a:p>
        </p:txBody>
      </p:sp>
      <p:sp>
        <p:nvSpPr>
          <p:cNvPr id="31" name="Shape 26"/>
          <p:cNvSpPr/>
          <p:nvPr/>
        </p:nvSpPr>
        <p:spPr>
          <a:xfrm>
            <a:off x="9040901" y="2011680"/>
            <a:ext cx="2602154" cy="4160520"/>
          </a:xfrm>
          <a:prstGeom prst="roundRect">
            <a:avLst>
              <a:gd name="adj" fmla="val 6325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296933" y="2286000"/>
            <a:ext cx="548640" cy="54864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9580" y="2428646"/>
            <a:ext cx="263347" cy="263347"/>
          </a:xfrm>
          <a:prstGeom prst="rect">
            <a:avLst/>
          </a:prstGeom>
        </p:spPr>
      </p:pic>
      <p:sp>
        <p:nvSpPr>
          <p:cNvPr id="34" name="Text 28"/>
          <p:cNvSpPr txBox="1"/>
          <p:nvPr/>
        </p:nvSpPr>
        <p:spPr>
          <a:xfrm>
            <a:off x="9296933" y="2971800"/>
            <a:ext cx="214495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노출 · 홍보</a:t>
            </a:r>
            <a:endParaRPr lang="ko-KR" sz="2000" dirty="0"/>
          </a:p>
        </p:txBody>
      </p:sp>
      <p:sp>
        <p:nvSpPr>
          <p:cNvPr id="35" name="Text 29"/>
          <p:cNvSpPr txBox="1"/>
          <p:nvPr/>
        </p:nvSpPr>
        <p:spPr>
          <a:xfrm>
            <a:off x="9296933" y="3355848"/>
            <a:ext cx="214495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손님을 데려오는 곳</a:t>
            </a:r>
            <a:endParaRPr lang="ko-KR" sz="1150" dirty="0"/>
          </a:p>
        </p:txBody>
      </p:sp>
      <p:sp>
        <p:nvSpPr>
          <p:cNvPr id="36" name="Shape 30"/>
          <p:cNvSpPr/>
          <p:nvPr/>
        </p:nvSpPr>
        <p:spPr>
          <a:xfrm>
            <a:off x="9296933" y="3794760"/>
            <a:ext cx="2090090" cy="0"/>
          </a:xfrm>
          <a:prstGeom prst="line">
            <a:avLst/>
          </a:prstGeom>
          <a:noFill/>
          <a:ln w="12700">
            <a:solidFill>
              <a:srgbClr val="252B33"/>
            </a:solidFill>
            <a:prstDash val="solid"/>
          </a:ln>
        </p:spPr>
      </p:sp>
      <p:sp>
        <p:nvSpPr>
          <p:cNvPr id="37" name="Text 31"/>
          <p:cNvSpPr txBox="1"/>
          <p:nvPr/>
        </p:nvSpPr>
        <p:spPr>
          <a:xfrm>
            <a:off x="9296933" y="3950208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⑨ 검색 노출</a:t>
            </a:r>
            <a:endParaRPr lang="ko-KR" sz="1350" dirty="0"/>
          </a:p>
        </p:txBody>
      </p:sp>
      <p:sp>
        <p:nvSpPr>
          <p:cNvPr id="38" name="Text 32"/>
          <p:cNvSpPr txBox="1"/>
          <p:nvPr/>
        </p:nvSpPr>
        <p:spPr>
          <a:xfrm>
            <a:off x="9296933" y="4306824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⑩ AI 검색 최적화</a:t>
            </a:r>
            <a:endParaRPr lang="ko-KR" sz="1350" dirty="0"/>
          </a:p>
        </p:txBody>
      </p:sp>
      <p:sp>
        <p:nvSpPr>
          <p:cNvPr id="39" name="Text 33"/>
          <p:cNvSpPr txBox="1"/>
          <p:nvPr/>
        </p:nvSpPr>
        <p:spPr>
          <a:xfrm>
            <a:off x="9296933" y="4663440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⑪ 7채널 자동 홍보</a:t>
            </a:r>
            <a:endParaRPr lang="ko-KR" sz="1350" dirty="0"/>
          </a:p>
        </p:txBody>
      </p:sp>
      <p:sp>
        <p:nvSpPr>
          <p:cNvPr id="40" name="Text 34"/>
          <p:cNvSpPr txBox="1"/>
          <p:nvPr/>
        </p:nvSpPr>
        <p:spPr>
          <a:xfrm>
            <a:off x="9296933" y="5020056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⑫ 자료 기반 글 작성</a:t>
            </a:r>
            <a:endParaRPr lang="ko-KR" sz="1350" dirty="0"/>
          </a:p>
        </p:txBody>
      </p:sp>
      <p:sp>
        <p:nvSpPr>
          <p:cNvPr id="41" name="Text 35"/>
          <p:cNvSpPr txBox="1"/>
          <p:nvPr/>
        </p:nvSpPr>
        <p:spPr>
          <a:xfrm>
            <a:off x="9296933" y="5376672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⑬ 발행 전 검사</a:t>
            </a:r>
            <a:endParaRPr lang="ko-KR" sz="1350" dirty="0"/>
          </a:p>
        </p:txBody>
      </p:sp>
      <p:sp>
        <p:nvSpPr>
          <p:cNvPr id="42" name="Text 36"/>
          <p:cNvSpPr txBox="1"/>
          <p:nvPr/>
        </p:nvSpPr>
        <p:spPr>
          <a:xfrm>
            <a:off x="9296933" y="5733288"/>
            <a:ext cx="21449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⑭ 성과 측정</a:t>
            </a:r>
            <a:endParaRPr lang="ko-KR" sz="1350" dirty="0"/>
          </a:p>
        </p:txBody>
      </p:sp>
      <p:sp>
        <p:nvSpPr>
          <p:cNvPr id="44" name="Text 37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45" name="Text 38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06 / 32</a:t>
            </a:r>
            <a:endParaRPr lang="ko-KR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 매장 홈페이지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업종에 맞춘 매장 홈페이지가</a:t>
            </a:r>
            <a:endParaRPr lang="ko-KR" sz="30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준비돼 있습니다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5760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빈 화면에서 시작하지 않습니다. 업종만 고르면 메뉴·예약 단계·문의 항목이 그 업종에 맞게 들어가 있습니다.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53492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21개 업종 맞춤 — 미용실·식당·펜션·병원·세차·시공·청소·출장수리 등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53492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이름·업종·연락처만 주시면 오토업이 만들어 둡니다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53492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사진·소개·가격은 사장님이 확인하고 고치기만 하면 됩니다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53492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외우기 쉬운 한글 주소 — autoup.kr/@매장이름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596128"/>
            <a:ext cx="5760720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2" name="Text 15"/>
          <p:cNvSpPr txBox="1"/>
          <p:nvPr/>
        </p:nvSpPr>
        <p:spPr>
          <a:xfrm>
            <a:off x="2258568" y="5596128"/>
            <a:ext cx="38679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제작비 100~300만 원 없이 바로 오픈</a:t>
            </a:r>
            <a:endParaRPr lang="ko-KR" sz="1400" dirty="0"/>
          </a:p>
        </p:txBody>
      </p:sp>
      <p:sp>
        <p:nvSpPr>
          <p:cNvPr id="23" name="Shape 16"/>
          <p:cNvSpPr/>
          <p:nvPr/>
        </p:nvSpPr>
        <p:spPr>
          <a:xfrm>
            <a:off x="7223760" y="1188720"/>
            <a:ext cx="3840480" cy="3840480"/>
          </a:xfrm>
          <a:prstGeom prst="ellipse">
            <a:avLst/>
          </a:prstGeom>
          <a:solidFill>
            <a:srgbClr val="C4FF43">
              <a:alpha val="65000"/>
            </a:srgbClr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6583680" y="1097280"/>
            <a:ext cx="2057400" cy="4114800"/>
          </a:xfrm>
          <a:prstGeom prst="roundRect">
            <a:avLst>
              <a:gd name="adj" fmla="val 18667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5120" y="1188720"/>
            <a:ext cx="1874520" cy="3931920"/>
          </a:xfrm>
          <a:prstGeom prst="rect">
            <a:avLst/>
          </a:prstGeom>
        </p:spPr>
      </p:pic>
      <p:sp>
        <p:nvSpPr>
          <p:cNvPr id="26" name="Shape 18"/>
          <p:cNvSpPr/>
          <p:nvPr/>
        </p:nvSpPr>
        <p:spPr>
          <a:xfrm>
            <a:off x="9582912" y="1097280"/>
            <a:ext cx="2057400" cy="4114800"/>
          </a:xfrm>
          <a:prstGeom prst="roundRect">
            <a:avLst>
              <a:gd name="adj" fmla="val 18667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4352" y="1188720"/>
            <a:ext cx="1874520" cy="3931920"/>
          </a:xfrm>
          <a:prstGeom prst="rect">
            <a:avLst/>
          </a:prstGeom>
        </p:spPr>
      </p:pic>
      <p:sp>
        <p:nvSpPr>
          <p:cNvPr id="28" name="Shape 19"/>
          <p:cNvSpPr/>
          <p:nvPr/>
        </p:nvSpPr>
        <p:spPr>
          <a:xfrm>
            <a:off x="7973568" y="457200"/>
            <a:ext cx="2423160" cy="4846320"/>
          </a:xfrm>
          <a:prstGeom prst="roundRect">
            <a:avLst>
              <a:gd name="adj" fmla="val 15849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2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65008" y="548640"/>
            <a:ext cx="2240280" cy="4663440"/>
          </a:xfrm>
          <a:prstGeom prst="rect">
            <a:avLst/>
          </a:prstGeom>
        </p:spPr>
      </p:pic>
      <p:sp>
        <p:nvSpPr>
          <p:cNvPr id="30" name="Shape 20"/>
          <p:cNvSpPr/>
          <p:nvPr/>
        </p:nvSpPr>
        <p:spPr>
          <a:xfrm>
            <a:off x="7173468" y="5394960"/>
            <a:ext cx="877824" cy="292608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1" name="Text 21"/>
          <p:cNvSpPr txBox="1"/>
          <p:nvPr/>
        </p:nvSpPr>
        <p:spPr>
          <a:xfrm>
            <a:off x="7173468" y="5394960"/>
            <a:ext cx="877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5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인테리어</a:t>
            </a:r>
            <a:endParaRPr lang="ko-KR" sz="1050" dirty="0"/>
          </a:p>
        </p:txBody>
      </p:sp>
      <p:sp>
        <p:nvSpPr>
          <p:cNvPr id="32" name="Shape 22"/>
          <p:cNvSpPr/>
          <p:nvPr/>
        </p:nvSpPr>
        <p:spPr>
          <a:xfrm>
            <a:off x="8618220" y="5394960"/>
            <a:ext cx="1133856" cy="292608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3" name="Text 23"/>
          <p:cNvSpPr txBox="1"/>
          <p:nvPr/>
        </p:nvSpPr>
        <p:spPr>
          <a:xfrm>
            <a:off x="8618220" y="5394960"/>
            <a:ext cx="11338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5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캠핑 바베큐</a:t>
            </a:r>
            <a:endParaRPr lang="ko-KR" sz="1050" dirty="0"/>
          </a:p>
        </p:txBody>
      </p:sp>
      <p:sp>
        <p:nvSpPr>
          <p:cNvPr id="34" name="Shape 24"/>
          <p:cNvSpPr/>
          <p:nvPr/>
        </p:nvSpPr>
        <p:spPr>
          <a:xfrm>
            <a:off x="10172700" y="5394960"/>
            <a:ext cx="877824" cy="292608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5" name="Text 25"/>
          <p:cNvSpPr txBox="1"/>
          <p:nvPr/>
        </p:nvSpPr>
        <p:spPr>
          <a:xfrm>
            <a:off x="10172700" y="5394960"/>
            <a:ext cx="877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5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단체급식</a:t>
            </a:r>
            <a:endParaRPr lang="ko-KR" sz="1050" dirty="0"/>
          </a:p>
        </p:txBody>
      </p:sp>
      <p:sp>
        <p:nvSpPr>
          <p:cNvPr id="36" name="Text 26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 맞이</a:t>
            </a:r>
            <a:endParaRPr lang="ko-KR" sz="900" dirty="0"/>
          </a:p>
        </p:txBody>
      </p:sp>
      <p:sp>
        <p:nvSpPr>
          <p:cNvPr id="37" name="Text 27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8" name="Text 28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07 / 32</a:t>
            </a:r>
            <a:endParaRPr lang="ko-KR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 손님 폰 바로가기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앱을 만들지 않고도</a:t>
            </a:r>
            <a:endParaRPr lang="ko-KR" sz="30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 폰에 우리 가게 아이콘을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손님이 [홈 화면에 추가]를 한 번만 누르면 우리 가게 아이콘이 폰에 남습니다. 앱 개발비는 0원입니다.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로고가 그대로 앱 아이콘 — 로고가 없으면 상호로 자동 제작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인쇄용 QR 제공 — 계산대·명함·현수막에 붙이면 끝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알림 보내기 가능 — 문자값 0원으로 단골에게 새 소식 전달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사장님용 운영 앱도 같은 방식 — 새 예약이 오면 폰이 진동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596128"/>
            <a:ext cx="7589520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2" name="Text 15"/>
          <p:cNvSpPr txBox="1"/>
          <p:nvPr/>
        </p:nvSpPr>
        <p:spPr>
          <a:xfrm>
            <a:off x="2258568" y="5596128"/>
            <a:ext cx="5696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앱 개발비 0원, 문자값 0원으로 단골과 연결됩니다</a:t>
            </a:r>
            <a:endParaRPr lang="ko-KR" sz="1400" dirty="0"/>
          </a:p>
        </p:txBody>
      </p:sp>
      <p:sp>
        <p:nvSpPr>
          <p:cNvPr id="23" name="Shape 16"/>
          <p:cNvSpPr/>
          <p:nvPr/>
        </p:nvSpPr>
        <p:spPr>
          <a:xfrm>
            <a:off x="8099755" y="1417320"/>
            <a:ext cx="3749040" cy="3749040"/>
          </a:xfrm>
          <a:prstGeom prst="ellipse">
            <a:avLst/>
          </a:prstGeom>
          <a:solidFill>
            <a:srgbClr val="C4FF43">
              <a:alpha val="65000"/>
            </a:srgbClr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8625535" y="502920"/>
            <a:ext cx="2697480" cy="5394960"/>
          </a:xfrm>
          <a:prstGeom prst="roundRect">
            <a:avLst>
              <a:gd name="adj" fmla="val 14237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6975" y="594360"/>
            <a:ext cx="2514600" cy="52120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 맞이</a:t>
            </a:r>
            <a:endParaRPr lang="ko-KR" sz="900" dirty="0"/>
          </a:p>
        </p:txBody>
      </p:sp>
      <p:sp>
        <p:nvSpPr>
          <p:cNvPr id="27" name="Text 19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28" name="Text 20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08 / 32</a:t>
            </a:r>
            <a:endParaRPr lang="ko-KR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8745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874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 네이버 플레이스 연동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네이버에 쌓아 둔 사진·후기를</a:t>
            </a:r>
            <a:endParaRPr lang="ko-KR" sz="26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그대로 가져와 씁니다</a:t>
            </a:r>
            <a:endParaRPr lang="ko-KR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손님이 가장 먼저 보는 곳은 네이버 플레이스입니다. 오토업은 플레이스와 경쟁하지 않고, 그 자료를 끌어와 활용합니다.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사진·후기·편의시설·영업시간을 매장 페이지로 가져옵니다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후기를 AI가 읽고 강점·분위기·추천 대상을 정리합니다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정리된 자료가 홍보 글의 재료 — 없는 이야기는 쓰지 않습니다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매달 한 번 새 후기·사진을 자동으로 다시 가져옵니다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02005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" y="5091379"/>
            <a:ext cx="131674" cy="13167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0120" y="498348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플레이스 등록 여부와 빠진 항목까지 점검해 드립니다</a:t>
            </a:r>
            <a:endParaRPr lang="ko-KR" sz="1400" dirty="0"/>
          </a:p>
        </p:txBody>
      </p:sp>
      <p:sp>
        <p:nvSpPr>
          <p:cNvPr id="21" name="Shape 14"/>
          <p:cNvSpPr/>
          <p:nvPr/>
        </p:nvSpPr>
        <p:spPr>
          <a:xfrm>
            <a:off x="548640" y="5596128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2" name="Shape 15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5" name="Text 17"/>
          <p:cNvSpPr txBox="1"/>
          <p:nvPr/>
        </p:nvSpPr>
        <p:spPr>
          <a:xfrm>
            <a:off x="2258568" y="5596128"/>
            <a:ext cx="9201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번 쌓아 둔 네이버 정보로 매장 페이지와 홍보 글까지 채웁니다</a:t>
            </a:r>
            <a:endParaRPr lang="ko-KR" sz="1400" dirty="0"/>
          </a:p>
        </p:txBody>
      </p:sp>
      <p:sp>
        <p:nvSpPr>
          <p:cNvPr id="26" name="Shape 18"/>
          <p:cNvSpPr/>
          <p:nvPr/>
        </p:nvSpPr>
        <p:spPr>
          <a:xfrm>
            <a:off x="6355080" y="502920"/>
            <a:ext cx="5287975" cy="420624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27" name="Shape 19"/>
          <p:cNvSpPr/>
          <p:nvPr/>
        </p:nvSpPr>
        <p:spPr>
          <a:xfrm>
            <a:off x="6355080" y="502920"/>
            <a:ext cx="5287975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6355080" y="777240"/>
            <a:ext cx="5287975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9" name="Shape 21"/>
          <p:cNvSpPr/>
          <p:nvPr/>
        </p:nvSpPr>
        <p:spPr>
          <a:xfrm>
            <a:off x="6537960" y="658368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6720840" y="658368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6903720" y="658368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2" name="Shape 24"/>
          <p:cNvSpPr/>
          <p:nvPr/>
        </p:nvSpPr>
        <p:spPr>
          <a:xfrm>
            <a:off x="7223760" y="594360"/>
            <a:ext cx="2926080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7360920" y="5943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autoup.kr/@록키캠핑바베큐</a:t>
            </a:r>
            <a:endParaRPr lang="ko-KR" sz="900" dirty="0"/>
          </a:p>
        </p:txBody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4224" y="923544"/>
            <a:ext cx="5269687" cy="3776472"/>
          </a:xfrm>
          <a:prstGeom prst="rect">
            <a:avLst/>
          </a:prstGeom>
        </p:spPr>
      </p:pic>
      <p:sp>
        <p:nvSpPr>
          <p:cNvPr id="35" name="Shape 26"/>
          <p:cNvSpPr/>
          <p:nvPr/>
        </p:nvSpPr>
        <p:spPr>
          <a:xfrm>
            <a:off x="6172200" y="3429000"/>
            <a:ext cx="3017520" cy="192024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7064" y="3483864"/>
            <a:ext cx="2907792" cy="1810512"/>
          </a:xfrm>
          <a:prstGeom prst="rect">
            <a:avLst/>
          </a:prstGeom>
        </p:spPr>
      </p:pic>
      <p:sp>
        <p:nvSpPr>
          <p:cNvPr id="37" name="Shape 27"/>
          <p:cNvSpPr/>
          <p:nvPr/>
        </p:nvSpPr>
        <p:spPr>
          <a:xfrm>
            <a:off x="6309360" y="3273552"/>
            <a:ext cx="1225296" cy="292608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8" name="Text 28"/>
          <p:cNvSpPr txBox="1"/>
          <p:nvPr/>
        </p:nvSpPr>
        <p:spPr>
          <a:xfrm>
            <a:off x="6309360" y="3273552"/>
            <a:ext cx="12252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후기 AI 분석</a:t>
            </a:r>
            <a:endParaRPr lang="ko-KR" sz="1000" dirty="0"/>
          </a:p>
        </p:txBody>
      </p:sp>
      <p:sp>
        <p:nvSpPr>
          <p:cNvPr id="39" name="Shape 29"/>
          <p:cNvSpPr/>
          <p:nvPr/>
        </p:nvSpPr>
        <p:spPr>
          <a:xfrm>
            <a:off x="9372600" y="3154680"/>
            <a:ext cx="2377440" cy="2194560"/>
          </a:xfrm>
          <a:prstGeom prst="roundRect">
            <a:avLst>
              <a:gd name="adj" fmla="val 5833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4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27464" y="3209544"/>
            <a:ext cx="2267712" cy="2084832"/>
          </a:xfrm>
          <a:prstGeom prst="rect">
            <a:avLst/>
          </a:prstGeom>
        </p:spPr>
      </p:pic>
      <p:sp>
        <p:nvSpPr>
          <p:cNvPr id="41" name="Shape 30"/>
          <p:cNvSpPr/>
          <p:nvPr/>
        </p:nvSpPr>
        <p:spPr>
          <a:xfrm>
            <a:off x="9509760" y="2999232"/>
            <a:ext cx="1819656" cy="292608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42" name="Text 31"/>
          <p:cNvSpPr txBox="1"/>
          <p:nvPr/>
        </p:nvSpPr>
        <p:spPr>
          <a:xfrm>
            <a:off x="9509760" y="2999232"/>
            <a:ext cx="1819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추천 대상 · 매장 사진</a:t>
            </a:r>
            <a:endParaRPr lang="ko-KR" sz="1000" dirty="0"/>
          </a:p>
        </p:txBody>
      </p:sp>
      <p:sp>
        <p:nvSpPr>
          <p:cNvPr id="43" name="Text 32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 맞이</a:t>
            </a:r>
            <a:endParaRPr lang="ko-KR" sz="900" dirty="0"/>
          </a:p>
        </p:txBody>
      </p:sp>
      <p:sp>
        <p:nvSpPr>
          <p:cNvPr id="44" name="Text 33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45" name="Text 34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09 / 32</a:t>
            </a:r>
            <a:endParaRPr lang="ko-KR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3030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3030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④  AI 상담원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365일 24시간,</a:t>
            </a:r>
            <a:endParaRPr lang="ko-KR" sz="30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가게만 아는 AI 상담원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챗봇이 아닙니다. 우리 매장의 메뉴·가격·영업시간·주차·후기를 알고 답합니다.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새벽에 온 질문에도 바로 답합니다 — 놓치는 문의가 없습니다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가능한 시간을 안내하고, 그 자리에서 예약까지 받습니다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모르는 내용은 지어내지 않고 사장님께 문의로 넘깁니다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답변이 쌓일수록 사장님 말투로 답합니다 (프로)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02005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" y="5091379"/>
            <a:ext cx="131674" cy="13167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0120" y="498348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병의원·법률 등 전문 분야는 확답 대신 '상담 연결'로 응대합니다</a:t>
            </a:r>
            <a:endParaRPr lang="ko-KR" sz="1400" dirty="0"/>
          </a:p>
        </p:txBody>
      </p:sp>
      <p:sp>
        <p:nvSpPr>
          <p:cNvPr id="21" name="Shape 14"/>
          <p:cNvSpPr/>
          <p:nvPr/>
        </p:nvSpPr>
        <p:spPr>
          <a:xfrm>
            <a:off x="548640" y="5596128"/>
            <a:ext cx="7589520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2" name="Shape 15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5" name="Text 17"/>
          <p:cNvSpPr txBox="1"/>
          <p:nvPr/>
        </p:nvSpPr>
        <p:spPr>
          <a:xfrm>
            <a:off x="2258568" y="5596128"/>
            <a:ext cx="56967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밤 10시에 온 문의가, 아침에는 이미 예약으로 바뀌어 있습니다</a:t>
            </a:r>
            <a:endParaRPr lang="ko-KR" sz="1400" dirty="0"/>
          </a:p>
        </p:txBody>
      </p:sp>
      <p:sp>
        <p:nvSpPr>
          <p:cNvPr id="26" name="Shape 18"/>
          <p:cNvSpPr/>
          <p:nvPr/>
        </p:nvSpPr>
        <p:spPr>
          <a:xfrm>
            <a:off x="8099755" y="1417320"/>
            <a:ext cx="3749040" cy="3749040"/>
          </a:xfrm>
          <a:prstGeom prst="ellipse">
            <a:avLst/>
          </a:prstGeom>
          <a:solidFill>
            <a:srgbClr val="C4FF43">
              <a:alpha val="65000"/>
            </a:srgbClr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27" name="Shape 19"/>
          <p:cNvSpPr/>
          <p:nvPr/>
        </p:nvSpPr>
        <p:spPr>
          <a:xfrm>
            <a:off x="8625535" y="502920"/>
            <a:ext cx="2697480" cy="5394960"/>
          </a:xfrm>
          <a:prstGeom prst="roundRect">
            <a:avLst>
              <a:gd name="adj" fmla="val 14237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6975" y="594360"/>
            <a:ext cx="2514600" cy="521208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응대 · 예약</a:t>
            </a:r>
            <a:endParaRPr lang="ko-KR" sz="900" dirty="0"/>
          </a:p>
        </p:txBody>
      </p:sp>
      <p:sp>
        <p:nvSpPr>
          <p:cNvPr id="30" name="Text 21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1" name="Text 22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 / 32</a:t>
            </a:r>
            <a:endParaRPr lang="ko-KR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⑤  견적 · 문의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견적 문의가 오면</a:t>
            </a:r>
            <a:endParaRPr lang="ko-KR" sz="26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초안이 먼저 나와 있습니다</a:t>
            </a:r>
            <a:endParaRPr lang="ko-KR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시공·인테리어·B2B처럼 가격을 바로 정하기 어려운 업종을 위한 기능입니다.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손님이 적은 상황을 AI가 핵심만 요약합니다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단가표를 보고 견적서 초안을 자동으로 씁니다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사장님은 확인하고 고쳐서 보내기만 하면 됩니다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손님은 카톡·문자로 받은 링크에서 견적을 확인합니다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02005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" y="5091379"/>
            <a:ext cx="131674" cy="13167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0120" y="498348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문의가 예약·계약으로 이어졌는지 자동으로 기록됩니다</a:t>
            </a:r>
            <a:endParaRPr lang="ko-KR" sz="1400" dirty="0"/>
          </a:p>
        </p:txBody>
      </p:sp>
      <p:sp>
        <p:nvSpPr>
          <p:cNvPr id="21" name="Shape 14"/>
          <p:cNvSpPr/>
          <p:nvPr/>
        </p:nvSpPr>
        <p:spPr>
          <a:xfrm>
            <a:off x="548640" y="5596128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2" name="Shape 15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5" name="Text 17"/>
          <p:cNvSpPr txBox="1"/>
          <p:nvPr/>
        </p:nvSpPr>
        <p:spPr>
          <a:xfrm>
            <a:off x="2258568" y="5596128"/>
            <a:ext cx="9201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전화로 받아 적던 견적 업무가 '확인 후 보내기'로 끝납니다</a:t>
            </a:r>
            <a:endParaRPr lang="ko-KR" sz="1400" dirty="0"/>
          </a:p>
        </p:txBody>
      </p:sp>
      <p:sp>
        <p:nvSpPr>
          <p:cNvPr id="26" name="Shape 18"/>
          <p:cNvSpPr/>
          <p:nvPr/>
        </p:nvSpPr>
        <p:spPr>
          <a:xfrm>
            <a:off x="6355080" y="502920"/>
            <a:ext cx="4206240" cy="338328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27" name="Shape 19"/>
          <p:cNvSpPr/>
          <p:nvPr/>
        </p:nvSpPr>
        <p:spPr>
          <a:xfrm>
            <a:off x="6355080" y="502920"/>
            <a:ext cx="4206240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6355080" y="777240"/>
            <a:ext cx="4206240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9" name="Shape 21"/>
          <p:cNvSpPr/>
          <p:nvPr/>
        </p:nvSpPr>
        <p:spPr>
          <a:xfrm>
            <a:off x="6537960" y="658368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6720840" y="658368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6903720" y="658368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2" name="Shape 24"/>
          <p:cNvSpPr/>
          <p:nvPr/>
        </p:nvSpPr>
        <p:spPr>
          <a:xfrm>
            <a:off x="7223760" y="594360"/>
            <a:ext cx="2926080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7360920" y="5943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autoup.kr/admin/inquiries</a:t>
            </a:r>
            <a:endParaRPr lang="ko-KR" sz="900" dirty="0"/>
          </a:p>
        </p:txBody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4224" y="923544"/>
            <a:ext cx="4187952" cy="2953512"/>
          </a:xfrm>
          <a:prstGeom prst="rect">
            <a:avLst/>
          </a:prstGeom>
        </p:spPr>
      </p:pic>
      <p:sp>
        <p:nvSpPr>
          <p:cNvPr id="35" name="Shape 26"/>
          <p:cNvSpPr/>
          <p:nvPr/>
        </p:nvSpPr>
        <p:spPr>
          <a:xfrm>
            <a:off x="7086600" y="2011680"/>
            <a:ext cx="3931920" cy="3337560"/>
          </a:xfrm>
          <a:prstGeom prst="roundRect">
            <a:avLst>
              <a:gd name="adj" fmla="val 4384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36" name="Shape 27"/>
          <p:cNvSpPr/>
          <p:nvPr/>
        </p:nvSpPr>
        <p:spPr>
          <a:xfrm>
            <a:off x="7086600" y="2011680"/>
            <a:ext cx="3931920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7" name="Shape 28"/>
          <p:cNvSpPr/>
          <p:nvPr/>
        </p:nvSpPr>
        <p:spPr>
          <a:xfrm>
            <a:off x="7086600" y="2286000"/>
            <a:ext cx="3931920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8" name="Shape 29"/>
          <p:cNvSpPr/>
          <p:nvPr/>
        </p:nvSpPr>
        <p:spPr>
          <a:xfrm>
            <a:off x="7269480" y="2167128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9" name="Shape 30"/>
          <p:cNvSpPr/>
          <p:nvPr/>
        </p:nvSpPr>
        <p:spPr>
          <a:xfrm>
            <a:off x="7452360" y="2167128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40" name="Shape 31"/>
          <p:cNvSpPr/>
          <p:nvPr/>
        </p:nvSpPr>
        <p:spPr>
          <a:xfrm>
            <a:off x="7635240" y="2167128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41" name="Shape 32"/>
          <p:cNvSpPr/>
          <p:nvPr/>
        </p:nvSpPr>
        <p:spPr>
          <a:xfrm>
            <a:off x="7955280" y="2103120"/>
            <a:ext cx="2834640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2" name="Text 33"/>
          <p:cNvSpPr txBox="1"/>
          <p:nvPr/>
        </p:nvSpPr>
        <p:spPr>
          <a:xfrm>
            <a:off x="8092440" y="2103120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autoup.kr/admin/quotes</a:t>
            </a:r>
            <a:endParaRPr lang="ko-KR" sz="900" dirty="0"/>
          </a:p>
        </p:txBody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744" y="2432304"/>
            <a:ext cx="3913632" cy="2907792"/>
          </a:xfrm>
          <a:prstGeom prst="rect">
            <a:avLst/>
          </a:prstGeom>
        </p:spPr>
      </p:pic>
      <p:sp>
        <p:nvSpPr>
          <p:cNvPr id="44" name="Shape 34"/>
          <p:cNvSpPr/>
          <p:nvPr/>
        </p:nvSpPr>
        <p:spPr>
          <a:xfrm>
            <a:off x="10012680" y="731520"/>
            <a:ext cx="1691640" cy="2523744"/>
          </a:xfrm>
          <a:prstGeom prst="roundRect">
            <a:avLst>
              <a:gd name="adj" fmla="val 7568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4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7544" y="786384"/>
            <a:ext cx="1581912" cy="2414016"/>
          </a:xfrm>
          <a:prstGeom prst="rect">
            <a:avLst/>
          </a:prstGeom>
        </p:spPr>
      </p:pic>
      <p:sp>
        <p:nvSpPr>
          <p:cNvPr id="46" name="Shape 35"/>
          <p:cNvSpPr/>
          <p:nvPr/>
        </p:nvSpPr>
        <p:spPr>
          <a:xfrm>
            <a:off x="10149840" y="576072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47" name="Text 36"/>
          <p:cNvSpPr txBox="1"/>
          <p:nvPr/>
        </p:nvSpPr>
        <p:spPr>
          <a:xfrm>
            <a:off x="10149840" y="576072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 화면</a:t>
            </a:r>
            <a:endParaRPr lang="ko-KR" sz="1000" dirty="0"/>
          </a:p>
        </p:txBody>
      </p:sp>
      <p:sp>
        <p:nvSpPr>
          <p:cNvPr id="48" name="Text 37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응대 · 예약</a:t>
            </a:r>
            <a:endParaRPr lang="ko-KR" sz="900" dirty="0"/>
          </a:p>
        </p:txBody>
      </p:sp>
      <p:sp>
        <p:nvSpPr>
          <p:cNvPr id="49" name="Text 38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50" name="Text 39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 / 32</a:t>
            </a:r>
            <a:endParaRPr lang="ko-KR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7602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7602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⑥  예약 · 노쇼 방지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예약은 받고,</a:t>
            </a:r>
            <a:endParaRPr lang="ko-KR" sz="26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노쇼는 막습니다</a:t>
            </a:r>
            <a:endParaRPr lang="ko-KR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시간제·박 단위·인원·객실/텐트/배 단위까지, 업종마다 다른 예약 방식에 맞춰 받습니다.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비회원 예약 — 이름·전화번호만으로 (가입 강요 없음)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확정·거절·취소 문자를 자동으로 보냅니다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노쇼 위험이 높은 손님에게는 예약금 안내 자동 발송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예약은 사장님 폰으로 30초 이내 알림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02005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" y="5091379"/>
            <a:ext cx="131674" cy="13167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0120" y="498348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구글·애플 캘린더로 일정 내보내기</a:t>
            </a:r>
            <a:endParaRPr lang="ko-KR" sz="1400" dirty="0"/>
          </a:p>
        </p:txBody>
      </p:sp>
      <p:sp>
        <p:nvSpPr>
          <p:cNvPr id="21" name="Shape 14"/>
          <p:cNvSpPr/>
          <p:nvPr/>
        </p:nvSpPr>
        <p:spPr>
          <a:xfrm>
            <a:off x="548640" y="5596128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2" name="Shape 15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5" name="Text 17"/>
          <p:cNvSpPr txBox="1"/>
          <p:nvPr/>
        </p:nvSpPr>
        <p:spPr>
          <a:xfrm>
            <a:off x="2258568" y="5596128"/>
            <a:ext cx="9201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응대에 쓰던 시간은 줄고, 노쇼로 비는 자리도 줄어듭니다</a:t>
            </a:r>
            <a:endParaRPr lang="ko-KR" sz="1400" dirty="0"/>
          </a:p>
        </p:txBody>
      </p:sp>
      <p:sp>
        <p:nvSpPr>
          <p:cNvPr id="26" name="Shape 18"/>
          <p:cNvSpPr/>
          <p:nvPr/>
        </p:nvSpPr>
        <p:spPr>
          <a:xfrm>
            <a:off x="6355080" y="502920"/>
            <a:ext cx="5287975" cy="484632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27" name="Shape 19"/>
          <p:cNvSpPr/>
          <p:nvPr/>
        </p:nvSpPr>
        <p:spPr>
          <a:xfrm>
            <a:off x="6355080" y="502920"/>
            <a:ext cx="5287975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6355080" y="777240"/>
            <a:ext cx="5287975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9" name="Shape 21"/>
          <p:cNvSpPr/>
          <p:nvPr/>
        </p:nvSpPr>
        <p:spPr>
          <a:xfrm>
            <a:off x="6537960" y="658368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6720840" y="658368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6903720" y="658368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2" name="Shape 24"/>
          <p:cNvSpPr/>
          <p:nvPr/>
        </p:nvSpPr>
        <p:spPr>
          <a:xfrm>
            <a:off x="7223760" y="594360"/>
            <a:ext cx="2926080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7360920" y="5943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autoup.kr/admin/bookings</a:t>
            </a:r>
            <a:endParaRPr lang="ko-KR" sz="900" dirty="0"/>
          </a:p>
        </p:txBody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4224" y="923544"/>
            <a:ext cx="5269687" cy="4416552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응대 · 예약</a:t>
            </a:r>
            <a:endParaRPr lang="ko-KR" sz="900" dirty="0"/>
          </a:p>
        </p:txBody>
      </p:sp>
      <p:sp>
        <p:nvSpPr>
          <p:cNvPr id="36" name="Text 27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7" name="Text 28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 / 32</a:t>
            </a:r>
            <a:endParaRPr lang="ko-KR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1887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⑦  고객 관리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다녀간 손님을 기억하고</a:t>
            </a:r>
            <a:endParaRPr lang="ko-KR" sz="26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다시 부릅니다</a:t>
            </a:r>
            <a:endParaRPr lang="ko-KR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새 손님 한 명을 데려오는 비용은 단골 한 명을 다시 부르는 비용보다 훨씬 큽니다.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한 번이면 고객 명단에 자동으로 등록됩니다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방문 횟수·마지막 방문일·노쇼 이력을 자동 집계합니다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한동안 안 오신 단골에게 보낼 문자를 AI가 써 둡니다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재방문 쿠폰 자동 발급 — 1인 1회, 기간 지정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02005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" y="5091379"/>
            <a:ext cx="131674" cy="13167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0120" y="498348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단골 추천 — 친구를 데려오면 두 사람 모두 혜택 (프로)</a:t>
            </a:r>
            <a:endParaRPr lang="ko-KR" sz="1400" dirty="0"/>
          </a:p>
        </p:txBody>
      </p:sp>
      <p:sp>
        <p:nvSpPr>
          <p:cNvPr id="21" name="Shape 14"/>
          <p:cNvSpPr/>
          <p:nvPr/>
        </p:nvSpPr>
        <p:spPr>
          <a:xfrm>
            <a:off x="548640" y="5596128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2" name="Shape 15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5" name="Text 17"/>
          <p:cNvSpPr txBox="1"/>
          <p:nvPr/>
        </p:nvSpPr>
        <p:spPr>
          <a:xfrm>
            <a:off x="2258568" y="5596128"/>
            <a:ext cx="9201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재방문을 운에 맡기지 않고, 시스템으로 만듭니다</a:t>
            </a:r>
            <a:endParaRPr lang="ko-KR" sz="1400" dirty="0"/>
          </a:p>
        </p:txBody>
      </p:sp>
      <p:sp>
        <p:nvSpPr>
          <p:cNvPr id="26" name="Shape 18"/>
          <p:cNvSpPr/>
          <p:nvPr/>
        </p:nvSpPr>
        <p:spPr>
          <a:xfrm>
            <a:off x="6355080" y="502920"/>
            <a:ext cx="5287975" cy="484632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27" name="Shape 19"/>
          <p:cNvSpPr/>
          <p:nvPr/>
        </p:nvSpPr>
        <p:spPr>
          <a:xfrm>
            <a:off x="6355080" y="502920"/>
            <a:ext cx="5287975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6355080" y="777240"/>
            <a:ext cx="5287975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9" name="Shape 21"/>
          <p:cNvSpPr/>
          <p:nvPr/>
        </p:nvSpPr>
        <p:spPr>
          <a:xfrm>
            <a:off x="6537960" y="658368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6720840" y="658368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6903720" y="658368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2" name="Shape 24"/>
          <p:cNvSpPr/>
          <p:nvPr/>
        </p:nvSpPr>
        <p:spPr>
          <a:xfrm>
            <a:off x="7223760" y="594360"/>
            <a:ext cx="2926080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7360920" y="5943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autoup.kr/admin/customers</a:t>
            </a:r>
            <a:endParaRPr lang="ko-KR" sz="900" dirty="0"/>
          </a:p>
        </p:txBody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4224" y="923544"/>
            <a:ext cx="5269687" cy="4416552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단골 관리</a:t>
            </a:r>
            <a:endParaRPr lang="ko-KR" sz="900" dirty="0"/>
          </a:p>
        </p:txBody>
      </p:sp>
      <p:sp>
        <p:nvSpPr>
          <p:cNvPr id="36" name="Text 27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7" name="Text 28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 / 32</a:t>
            </a:r>
            <a:endParaRPr lang="ko-KR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1887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⑧  리뷰 관리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좋은 후기는 살리고,</a:t>
            </a:r>
            <a:endParaRPr lang="ko-KR" sz="26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악성 후기는 대응합니다</a:t>
            </a:r>
            <a:endParaRPr lang="ko-KR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손님은 후기를 보고 가게를 고릅니다. 답글부터 악성 후기 신고까지 오토업이 챙깁니다.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후기 답글 초안을 사장님 말투로 AI가 작성합니다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경쟁업체 비방·허위 후기를 판별해 위험도 표시 (프로)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신고 양식까지 자동 작성 — 복사해서 제출만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자주 나오는 칭찬을 뽑아 매장 페이지에 보여 줍니다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02005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" y="5091379"/>
            <a:ext cx="131674" cy="13167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0120" y="498348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월별 후기 추이와 부정 신호를 먼저 알려 드립니다</a:t>
            </a:r>
            <a:endParaRPr lang="ko-KR" sz="1400" dirty="0"/>
          </a:p>
        </p:txBody>
      </p:sp>
      <p:sp>
        <p:nvSpPr>
          <p:cNvPr id="21" name="Shape 14"/>
          <p:cNvSpPr/>
          <p:nvPr/>
        </p:nvSpPr>
        <p:spPr>
          <a:xfrm>
            <a:off x="548640" y="5596128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2" name="Shape 15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5" name="Text 17"/>
          <p:cNvSpPr txBox="1"/>
          <p:nvPr/>
        </p:nvSpPr>
        <p:spPr>
          <a:xfrm>
            <a:off x="2258568" y="5596128"/>
            <a:ext cx="9201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답글도, 신고서도 — 확인하고 붙여넣기만 하면 됩니다</a:t>
            </a:r>
            <a:endParaRPr lang="ko-KR" sz="1400" dirty="0"/>
          </a:p>
        </p:txBody>
      </p:sp>
      <p:sp>
        <p:nvSpPr>
          <p:cNvPr id="26" name="Shape 18"/>
          <p:cNvSpPr/>
          <p:nvPr/>
        </p:nvSpPr>
        <p:spPr>
          <a:xfrm>
            <a:off x="6355080" y="502920"/>
            <a:ext cx="5287975" cy="484632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27" name="Shape 19"/>
          <p:cNvSpPr/>
          <p:nvPr/>
        </p:nvSpPr>
        <p:spPr>
          <a:xfrm>
            <a:off x="6355080" y="502920"/>
            <a:ext cx="5287975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6355080" y="777240"/>
            <a:ext cx="5287975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9" name="Shape 21"/>
          <p:cNvSpPr/>
          <p:nvPr/>
        </p:nvSpPr>
        <p:spPr>
          <a:xfrm>
            <a:off x="6537960" y="658368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0" name="Shape 22"/>
          <p:cNvSpPr/>
          <p:nvPr/>
        </p:nvSpPr>
        <p:spPr>
          <a:xfrm>
            <a:off x="6720840" y="658368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1" name="Shape 23"/>
          <p:cNvSpPr/>
          <p:nvPr/>
        </p:nvSpPr>
        <p:spPr>
          <a:xfrm>
            <a:off x="6903720" y="658368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2" name="Shape 24"/>
          <p:cNvSpPr/>
          <p:nvPr/>
        </p:nvSpPr>
        <p:spPr>
          <a:xfrm>
            <a:off x="7223760" y="594360"/>
            <a:ext cx="2926080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25"/>
          <p:cNvSpPr txBox="1"/>
          <p:nvPr/>
        </p:nvSpPr>
        <p:spPr>
          <a:xfrm>
            <a:off x="7360920" y="5943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autoup.kr/admin/reviews</a:t>
            </a:r>
            <a:endParaRPr lang="ko-KR" sz="900" dirty="0"/>
          </a:p>
        </p:txBody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4224" y="923544"/>
            <a:ext cx="5269687" cy="4416552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단골 관리</a:t>
            </a:r>
            <a:endParaRPr lang="ko-KR" sz="900" dirty="0"/>
          </a:p>
        </p:txBody>
      </p:sp>
      <p:sp>
        <p:nvSpPr>
          <p:cNvPr id="36" name="Text 27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7" name="Text 28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 / 32</a:t>
            </a:r>
            <a:endParaRPr lang="ko-KR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1887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⑨  검색 노출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네이버·구글·빙에서</a:t>
            </a:r>
            <a:endParaRPr lang="ko-KR" sz="26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가게가 보이게</a:t>
            </a:r>
            <a:endParaRPr lang="ko-KR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5440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페이지를 만들어 두기만 해서는 검색에 잡히지 않습니다. 오토업은 검색엔진이 읽기 좋은 구조로 만들고, 글이 올라가는 즉시 알립니다.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'지역명 + 업종 + 상황'이 들어간 제목·본문으로 자동 작성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발행 즉시 네이버·빙에 새 글 알림 (IndexNow 자동 전송)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구글에는 사이트맵(사이트 목차)을 자동 제출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'서초동 변호사'처럼 손님이 검색하는 말로 안내 페이지 생성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02005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" y="5091379"/>
            <a:ext cx="131674" cy="13167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0120" y="4983480"/>
            <a:ext cx="502920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검색엔진이 읽는 전자 명함(JSON-LD) 자동 표기</a:t>
            </a:r>
            <a:endParaRPr lang="ko-KR" sz="1400" dirty="0"/>
          </a:p>
        </p:txBody>
      </p:sp>
      <p:sp>
        <p:nvSpPr>
          <p:cNvPr id="21" name="Shape 14"/>
          <p:cNvSpPr/>
          <p:nvPr/>
        </p:nvSpPr>
        <p:spPr>
          <a:xfrm>
            <a:off x="548640" y="5596128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2" name="Shape 15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5" name="Text 17"/>
          <p:cNvSpPr txBox="1"/>
          <p:nvPr/>
        </p:nvSpPr>
        <p:spPr>
          <a:xfrm>
            <a:off x="2258568" y="5596128"/>
            <a:ext cx="9201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로봇이 찾아오기를 기다리지 않고, 먼저 알립니다</a:t>
            </a:r>
            <a:endParaRPr lang="ko-KR" sz="1400" dirty="0"/>
          </a:p>
        </p:txBody>
      </p:sp>
      <p:sp>
        <p:nvSpPr>
          <p:cNvPr id="26" name="Shape 18"/>
          <p:cNvSpPr/>
          <p:nvPr/>
        </p:nvSpPr>
        <p:spPr>
          <a:xfrm>
            <a:off x="6446520" y="502920"/>
            <a:ext cx="2331720" cy="4663440"/>
          </a:xfrm>
          <a:prstGeom prst="roundRect">
            <a:avLst>
              <a:gd name="adj" fmla="val 1647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7960" y="594360"/>
            <a:ext cx="2148840" cy="4480560"/>
          </a:xfrm>
          <a:prstGeom prst="rect">
            <a:avLst/>
          </a:prstGeom>
        </p:spPr>
      </p:pic>
      <p:sp>
        <p:nvSpPr>
          <p:cNvPr id="28" name="Shape 19"/>
          <p:cNvSpPr/>
          <p:nvPr/>
        </p:nvSpPr>
        <p:spPr>
          <a:xfrm>
            <a:off x="6716268" y="5257800"/>
            <a:ext cx="1792224" cy="292608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9" name="Text 20"/>
          <p:cNvSpPr txBox="1"/>
          <p:nvPr/>
        </p:nvSpPr>
        <p:spPr>
          <a:xfrm>
            <a:off x="6716268" y="5257800"/>
            <a:ext cx="17922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5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'스트레칭샵 인테리어'</a:t>
            </a:r>
            <a:endParaRPr lang="ko-KR" sz="1050" dirty="0"/>
          </a:p>
        </p:txBody>
      </p:sp>
      <p:sp>
        <p:nvSpPr>
          <p:cNvPr id="30" name="Shape 21"/>
          <p:cNvSpPr/>
          <p:nvPr/>
        </p:nvSpPr>
        <p:spPr>
          <a:xfrm>
            <a:off x="9189720" y="502920"/>
            <a:ext cx="2331720" cy="4663440"/>
          </a:xfrm>
          <a:prstGeom prst="roundRect">
            <a:avLst>
              <a:gd name="adj" fmla="val 1647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1160" y="594360"/>
            <a:ext cx="2148840" cy="4480560"/>
          </a:xfrm>
          <a:prstGeom prst="rect">
            <a:avLst/>
          </a:prstGeom>
        </p:spPr>
      </p:pic>
      <p:sp>
        <p:nvSpPr>
          <p:cNvPr id="32" name="Shape 22"/>
          <p:cNvSpPr/>
          <p:nvPr/>
        </p:nvSpPr>
        <p:spPr>
          <a:xfrm>
            <a:off x="9281160" y="5257800"/>
            <a:ext cx="2148840" cy="292608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3" name="Text 23"/>
          <p:cNvSpPr txBox="1"/>
          <p:nvPr/>
        </p:nvSpPr>
        <p:spPr>
          <a:xfrm>
            <a:off x="9281160" y="525780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5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'안양구옥리모델링 전문업체'</a:t>
            </a:r>
            <a:endParaRPr lang="ko-KR" sz="1050" dirty="0"/>
          </a:p>
        </p:txBody>
      </p:sp>
      <p:sp>
        <p:nvSpPr>
          <p:cNvPr id="34" name="Text 24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노출 · 홍보</a:t>
            </a:r>
            <a:endParaRPr lang="ko-KR" sz="900" dirty="0"/>
          </a:p>
        </p:txBody>
      </p:sp>
      <p:sp>
        <p:nvSpPr>
          <p:cNvPr id="35" name="Text 25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6" name="Text 26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 / 32</a:t>
            </a:r>
            <a:endParaRPr lang="ko-KR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⑩  AI 검색 최적화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요즘 손님은</a:t>
            </a:r>
            <a:endParaRPr lang="ko-KR" sz="30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챗GPT에게 가게를 묻습니다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84832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'인천 급식 납품업체 추천해줘' — AI가 추천하는 목록에 우리 가게가 있어야 합니다.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00837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963" y="3079699"/>
            <a:ext cx="131674" cy="13167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60120" y="297180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네이버·인스타그램은 AI 수집을 막습니다 — 거기에만 있으면 AI에게는 없는 가게</a:t>
            </a:r>
            <a:endParaRPr lang="ko-KR" sz="1400" dirty="0"/>
          </a:p>
        </p:txBody>
      </p:sp>
      <p:sp>
        <p:nvSpPr>
          <p:cNvPr id="9" name="Shape 6"/>
          <p:cNvSpPr/>
          <p:nvPr/>
        </p:nvSpPr>
        <p:spPr>
          <a:xfrm>
            <a:off x="548640" y="3511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63" y="3582619"/>
            <a:ext cx="131674" cy="13167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960120" y="347472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AI가 읽을 수 있는 채널에 같은 내용을 함께 올려 둡니다</a:t>
            </a:r>
            <a:endParaRPr lang="ko-KR" sz="1400" dirty="0"/>
          </a:p>
        </p:txBody>
      </p:sp>
      <p:sp>
        <p:nvSpPr>
          <p:cNvPr id="12" name="Shape 8"/>
          <p:cNvSpPr/>
          <p:nvPr/>
        </p:nvSpPr>
        <p:spPr>
          <a:xfrm>
            <a:off x="548640" y="401421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085539"/>
            <a:ext cx="131674" cy="131674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960120" y="397764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챗GPT·제미나이·클로드가 읽기 좋은 형식으로 업체 정보를 정리합니다</a:t>
            </a:r>
            <a:endParaRPr lang="ko-KR" sz="1400" dirty="0"/>
          </a:p>
        </p:txBody>
      </p:sp>
      <p:sp>
        <p:nvSpPr>
          <p:cNvPr id="15" name="Shape 10"/>
          <p:cNvSpPr/>
          <p:nvPr/>
        </p:nvSpPr>
        <p:spPr>
          <a:xfrm>
            <a:off x="548640" y="451713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4588459"/>
            <a:ext cx="131674" cy="13167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960120" y="448056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영업 지역을 명시 — 엉뚱한 지역 업체로 오해받지 않게 합니다</a:t>
            </a:r>
            <a:endParaRPr lang="ko-KR" sz="1400" dirty="0"/>
          </a:p>
        </p:txBody>
      </p:sp>
      <p:sp>
        <p:nvSpPr>
          <p:cNvPr id="18" name="Shape 12"/>
          <p:cNvSpPr/>
          <p:nvPr/>
        </p:nvSpPr>
        <p:spPr>
          <a:xfrm>
            <a:off x="548640" y="502005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" y="5091379"/>
            <a:ext cx="131674" cy="131674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960120" y="4983480"/>
            <a:ext cx="7178040" cy="466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우리 가게를 어떻게 소개하는지 정기적으로 점검합니다</a:t>
            </a:r>
            <a:endParaRPr lang="ko-KR" sz="1400" dirty="0"/>
          </a:p>
        </p:txBody>
      </p:sp>
      <p:sp>
        <p:nvSpPr>
          <p:cNvPr id="21" name="Shape 14"/>
          <p:cNvSpPr/>
          <p:nvPr/>
        </p:nvSpPr>
        <p:spPr>
          <a:xfrm>
            <a:off x="548640" y="5596128"/>
            <a:ext cx="7589520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2" name="Shape 15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152144" y="5596128"/>
            <a:ext cx="1399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지금 챙길 이유</a:t>
            </a:r>
            <a:endParaRPr lang="ko-KR" sz="1200" dirty="0"/>
          </a:p>
        </p:txBody>
      </p:sp>
      <p:sp>
        <p:nvSpPr>
          <p:cNvPr id="25" name="Text 17"/>
          <p:cNvSpPr txBox="1"/>
          <p:nvPr/>
        </p:nvSpPr>
        <p:spPr>
          <a:xfrm>
            <a:off x="2551176" y="5596128"/>
            <a:ext cx="540410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앞으로가 아니라 지금 일어나는 일입니다</a:t>
            </a:r>
            <a:endParaRPr lang="ko-KR" sz="1400" dirty="0"/>
          </a:p>
        </p:txBody>
      </p:sp>
      <p:sp>
        <p:nvSpPr>
          <p:cNvPr id="26" name="Shape 18"/>
          <p:cNvSpPr/>
          <p:nvPr/>
        </p:nvSpPr>
        <p:spPr>
          <a:xfrm>
            <a:off x="8099755" y="1417320"/>
            <a:ext cx="3749040" cy="3749040"/>
          </a:xfrm>
          <a:prstGeom prst="ellipse">
            <a:avLst/>
          </a:prstGeom>
          <a:solidFill>
            <a:srgbClr val="C4FF43">
              <a:alpha val="65000"/>
            </a:srgbClr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27" name="Shape 19"/>
          <p:cNvSpPr/>
          <p:nvPr/>
        </p:nvSpPr>
        <p:spPr>
          <a:xfrm>
            <a:off x="8625535" y="502920"/>
            <a:ext cx="2697480" cy="5394960"/>
          </a:xfrm>
          <a:prstGeom prst="roundRect">
            <a:avLst>
              <a:gd name="adj" fmla="val 14237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6975" y="594360"/>
            <a:ext cx="2514600" cy="5212080"/>
          </a:xfrm>
          <a:prstGeom prst="rect">
            <a:avLst/>
          </a:prstGeom>
        </p:spPr>
      </p:pic>
      <p:sp>
        <p:nvSpPr>
          <p:cNvPr id="29" name="Shape 20"/>
          <p:cNvSpPr/>
          <p:nvPr/>
        </p:nvSpPr>
        <p:spPr>
          <a:xfrm>
            <a:off x="8001000" y="2331720"/>
            <a:ext cx="3657600" cy="1143000"/>
          </a:xfrm>
          <a:prstGeom prst="roundRect">
            <a:avLst>
              <a:gd name="adj" fmla="val 11200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3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5864" y="2386584"/>
            <a:ext cx="3547872" cy="1033272"/>
          </a:xfrm>
          <a:prstGeom prst="rect">
            <a:avLst/>
          </a:prstGeom>
        </p:spPr>
      </p:pic>
      <p:sp>
        <p:nvSpPr>
          <p:cNvPr id="31" name="Shape 21"/>
          <p:cNvSpPr/>
          <p:nvPr/>
        </p:nvSpPr>
        <p:spPr>
          <a:xfrm>
            <a:off x="8138160" y="2176272"/>
            <a:ext cx="2651760" cy="292608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2" name="Text 22"/>
          <p:cNvSpPr txBox="1"/>
          <p:nvPr/>
        </p:nvSpPr>
        <p:spPr>
          <a:xfrm>
            <a:off x="8138160" y="2176272"/>
            <a:ext cx="26517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챗GPT 추천 목록 1번 · DK푸드</a:t>
            </a:r>
            <a:endParaRPr lang="ko-KR" sz="1000" dirty="0"/>
          </a:p>
        </p:txBody>
      </p:sp>
      <p:sp>
        <p:nvSpPr>
          <p:cNvPr id="33" name="Text 23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노출 · 홍보</a:t>
            </a:r>
            <a:endParaRPr lang="ko-KR" sz="900" dirty="0"/>
          </a:p>
        </p:txBody>
      </p:sp>
      <p:sp>
        <p:nvSpPr>
          <p:cNvPr id="34" name="Text 24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5" name="Text 25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 / 32</a:t>
            </a:r>
            <a:endParaRPr lang="ko-KR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노출 · 홍보</a:t>
            </a:r>
            <a:endParaRPr lang="ko-KR" sz="900" dirty="0"/>
          </a:p>
        </p:txBody>
      </p:sp>
      <p:sp>
        <p:nvSpPr>
          <p:cNvPr id="3" name="Shape 1"/>
          <p:cNvSpPr/>
          <p:nvPr/>
        </p:nvSpPr>
        <p:spPr>
          <a:xfrm>
            <a:off x="548640" y="502920"/>
            <a:ext cx="16459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50292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⑪  7채널 자동 홍보</a:t>
            </a:r>
            <a:endParaRPr lang="ko-KR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사진만 올리면, 7개 채널에 각기 다른 글이 올라갑니다</a:t>
            </a:r>
            <a:endParaRPr lang="ko-KR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57276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글을 복사해 올리면 검색엔진은 중복 글로 봅니다. 오토업은 채널마다 역할에 맞춰 다른 글을 씁니다.</a:t>
            </a:r>
            <a:endParaRPr lang="ko-KR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240280"/>
            <a:ext cx="2103120" cy="2651760"/>
          </a:xfrm>
          <a:prstGeom prst="roundRect">
            <a:avLst>
              <a:gd name="adj" fmla="val 7826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822960" y="2514600"/>
            <a:ext cx="685800" cy="68580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692908"/>
            <a:ext cx="329184" cy="329184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822960" y="3401568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b="1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할 일</a:t>
            </a:r>
            <a:endParaRPr lang="ko-KR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822960" y="365760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사진 올리기</a:t>
            </a:r>
            <a:endParaRPr lang="ko-KR" sz="20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하나</a:t>
            </a:r>
            <a:endParaRPr lang="ko-KR" sz="20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632" y="3401568"/>
            <a:ext cx="329184" cy="329184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3310128" y="2240280"/>
            <a:ext cx="1959788" cy="1243584"/>
          </a:xfrm>
          <a:prstGeom prst="roundRect">
            <a:avLst>
              <a:gd name="adj" fmla="val 1029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3474720" y="2404872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327" y="2509479"/>
            <a:ext cx="193121" cy="193121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4373804" y="246888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17" name="Text 12"/>
          <p:cNvSpPr txBox="1"/>
          <p:nvPr/>
        </p:nvSpPr>
        <p:spPr>
          <a:xfrm>
            <a:off x="4373804" y="246888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9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 중</a:t>
            </a:r>
            <a:endParaRPr lang="ko-KR" sz="900" dirty="0"/>
          </a:p>
        </p:txBody>
      </p:sp>
      <p:sp>
        <p:nvSpPr>
          <p:cNvPr id="18" name="Text 13"/>
          <p:cNvSpPr txBox="1"/>
          <p:nvPr/>
        </p:nvSpPr>
        <p:spPr>
          <a:xfrm>
            <a:off x="3474720" y="2880360"/>
            <a:ext cx="16854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업체 페이지</a:t>
            </a:r>
            <a:endParaRPr lang="ko-KR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3474720" y="3154680"/>
            <a:ext cx="17311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문의·예약이 일어나는 곳</a:t>
            </a:r>
            <a:endParaRPr lang="ko-KR" sz="1050" dirty="0"/>
          </a:p>
        </p:txBody>
      </p:sp>
      <p:sp>
        <p:nvSpPr>
          <p:cNvPr id="20" name="Shape 15"/>
          <p:cNvSpPr/>
          <p:nvPr/>
        </p:nvSpPr>
        <p:spPr>
          <a:xfrm>
            <a:off x="5434508" y="2240280"/>
            <a:ext cx="1959788" cy="1243584"/>
          </a:xfrm>
          <a:prstGeom prst="roundRect">
            <a:avLst>
              <a:gd name="adj" fmla="val 1029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5599100" y="2404872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3707" y="2509479"/>
            <a:ext cx="193121" cy="193121"/>
          </a:xfrm>
          <a:prstGeom prst="rect">
            <a:avLst/>
          </a:prstGeom>
        </p:spPr>
      </p:pic>
      <p:sp>
        <p:nvSpPr>
          <p:cNvPr id="23" name="Shape 17"/>
          <p:cNvSpPr/>
          <p:nvPr/>
        </p:nvSpPr>
        <p:spPr>
          <a:xfrm>
            <a:off x="6498184" y="246888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24" name="Text 18"/>
          <p:cNvSpPr txBox="1"/>
          <p:nvPr/>
        </p:nvSpPr>
        <p:spPr>
          <a:xfrm>
            <a:off x="6498184" y="246888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9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 중</a:t>
            </a:r>
            <a:endParaRPr lang="ko-KR" sz="900" dirty="0"/>
          </a:p>
        </p:txBody>
      </p:sp>
      <p:sp>
        <p:nvSpPr>
          <p:cNvPr id="25" name="Text 19"/>
          <p:cNvSpPr txBox="1"/>
          <p:nvPr/>
        </p:nvSpPr>
        <p:spPr>
          <a:xfrm>
            <a:off x="5599100" y="2880360"/>
            <a:ext cx="16854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블로그</a:t>
            </a:r>
            <a:endParaRPr lang="ko-KR" sz="1400" dirty="0"/>
          </a:p>
        </p:txBody>
      </p:sp>
      <p:sp>
        <p:nvSpPr>
          <p:cNvPr id="26" name="Text 20"/>
          <p:cNvSpPr txBox="1"/>
          <p:nvPr/>
        </p:nvSpPr>
        <p:spPr>
          <a:xfrm>
            <a:off x="5599100" y="3154680"/>
            <a:ext cx="17311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검색 유입의 핵심</a:t>
            </a:r>
            <a:endParaRPr lang="ko-KR" sz="1050" dirty="0"/>
          </a:p>
        </p:txBody>
      </p:sp>
      <p:sp>
        <p:nvSpPr>
          <p:cNvPr id="27" name="Shape 21"/>
          <p:cNvSpPr/>
          <p:nvPr/>
        </p:nvSpPr>
        <p:spPr>
          <a:xfrm>
            <a:off x="7558888" y="2240280"/>
            <a:ext cx="1959788" cy="1243584"/>
          </a:xfrm>
          <a:prstGeom prst="roundRect">
            <a:avLst>
              <a:gd name="adj" fmla="val 1029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7723480" y="2404872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8087" y="2509479"/>
            <a:ext cx="193121" cy="193121"/>
          </a:xfrm>
          <a:prstGeom prst="rect">
            <a:avLst/>
          </a:prstGeom>
        </p:spPr>
      </p:pic>
      <p:sp>
        <p:nvSpPr>
          <p:cNvPr id="30" name="Shape 23"/>
          <p:cNvSpPr/>
          <p:nvPr/>
        </p:nvSpPr>
        <p:spPr>
          <a:xfrm>
            <a:off x="8622563" y="246888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1" name="Text 24"/>
          <p:cNvSpPr txBox="1"/>
          <p:nvPr/>
        </p:nvSpPr>
        <p:spPr>
          <a:xfrm>
            <a:off x="8622563" y="246888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9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 중</a:t>
            </a:r>
            <a:endParaRPr lang="ko-KR" sz="900" dirty="0"/>
          </a:p>
        </p:txBody>
      </p:sp>
      <p:sp>
        <p:nvSpPr>
          <p:cNvPr id="32" name="Text 25"/>
          <p:cNvSpPr txBox="1"/>
          <p:nvPr/>
        </p:nvSpPr>
        <p:spPr>
          <a:xfrm>
            <a:off x="7723480" y="2880360"/>
            <a:ext cx="16854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카페</a:t>
            </a:r>
            <a:endParaRPr lang="ko-KR" sz="1400" dirty="0"/>
          </a:p>
        </p:txBody>
      </p:sp>
      <p:sp>
        <p:nvSpPr>
          <p:cNvPr id="33" name="Text 26"/>
          <p:cNvSpPr txBox="1"/>
          <p:nvPr/>
        </p:nvSpPr>
        <p:spPr>
          <a:xfrm>
            <a:off x="7723480" y="3154680"/>
            <a:ext cx="17311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검색보다 먼저 이웃에게</a:t>
            </a:r>
            <a:endParaRPr lang="ko-KR" sz="1050" dirty="0"/>
          </a:p>
        </p:txBody>
      </p:sp>
      <p:sp>
        <p:nvSpPr>
          <p:cNvPr id="34" name="Shape 27"/>
          <p:cNvSpPr/>
          <p:nvPr/>
        </p:nvSpPr>
        <p:spPr>
          <a:xfrm>
            <a:off x="9683267" y="2240280"/>
            <a:ext cx="1959788" cy="1243584"/>
          </a:xfrm>
          <a:prstGeom prst="roundRect">
            <a:avLst>
              <a:gd name="adj" fmla="val 1029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9847859" y="2404872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2467" y="2509479"/>
            <a:ext cx="193121" cy="193121"/>
          </a:xfrm>
          <a:prstGeom prst="rect">
            <a:avLst/>
          </a:prstGeom>
        </p:spPr>
      </p:pic>
      <p:sp>
        <p:nvSpPr>
          <p:cNvPr id="37" name="Shape 29"/>
          <p:cNvSpPr/>
          <p:nvPr/>
        </p:nvSpPr>
        <p:spPr>
          <a:xfrm>
            <a:off x="10746943" y="2468880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8" name="Text 30"/>
          <p:cNvSpPr txBox="1"/>
          <p:nvPr/>
        </p:nvSpPr>
        <p:spPr>
          <a:xfrm>
            <a:off x="10746943" y="2468880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9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 중</a:t>
            </a:r>
            <a:endParaRPr lang="ko-KR" sz="900" dirty="0"/>
          </a:p>
        </p:txBody>
      </p:sp>
      <p:sp>
        <p:nvSpPr>
          <p:cNvPr id="39" name="Text 31"/>
          <p:cNvSpPr txBox="1"/>
          <p:nvPr/>
        </p:nvSpPr>
        <p:spPr>
          <a:xfrm>
            <a:off x="9847859" y="2880360"/>
            <a:ext cx="16854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티스토리</a:t>
            </a:r>
            <a:endParaRPr lang="ko-KR" sz="1400" dirty="0"/>
          </a:p>
        </p:txBody>
      </p:sp>
      <p:sp>
        <p:nvSpPr>
          <p:cNvPr id="40" name="Text 32"/>
          <p:cNvSpPr txBox="1"/>
          <p:nvPr/>
        </p:nvSpPr>
        <p:spPr>
          <a:xfrm>
            <a:off x="9847859" y="3154680"/>
            <a:ext cx="17311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구글·다음 검색 통로</a:t>
            </a:r>
            <a:endParaRPr lang="ko-KR" sz="1050" dirty="0"/>
          </a:p>
        </p:txBody>
      </p:sp>
      <p:sp>
        <p:nvSpPr>
          <p:cNvPr id="41" name="Shape 33"/>
          <p:cNvSpPr/>
          <p:nvPr/>
        </p:nvSpPr>
        <p:spPr>
          <a:xfrm>
            <a:off x="3310128" y="3648456"/>
            <a:ext cx="1959788" cy="1243584"/>
          </a:xfrm>
          <a:prstGeom prst="roundRect">
            <a:avLst>
              <a:gd name="adj" fmla="val 1029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3474720" y="3813048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4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79327" y="3917655"/>
            <a:ext cx="193121" cy="193121"/>
          </a:xfrm>
          <a:prstGeom prst="rect">
            <a:avLst/>
          </a:prstGeom>
        </p:spPr>
      </p:pic>
      <p:sp>
        <p:nvSpPr>
          <p:cNvPr id="44" name="Shape 35"/>
          <p:cNvSpPr/>
          <p:nvPr/>
        </p:nvSpPr>
        <p:spPr>
          <a:xfrm>
            <a:off x="4373804" y="3877056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45" name="Text 36"/>
          <p:cNvSpPr txBox="1"/>
          <p:nvPr/>
        </p:nvSpPr>
        <p:spPr>
          <a:xfrm>
            <a:off x="4373804" y="3877056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9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 중</a:t>
            </a:r>
            <a:endParaRPr lang="ko-KR" sz="900" dirty="0"/>
          </a:p>
        </p:txBody>
      </p:sp>
      <p:sp>
        <p:nvSpPr>
          <p:cNvPr id="46" name="Text 37"/>
          <p:cNvSpPr txBox="1"/>
          <p:nvPr/>
        </p:nvSpPr>
        <p:spPr>
          <a:xfrm>
            <a:off x="3474720" y="4288536"/>
            <a:ext cx="16854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워드프레스</a:t>
            </a:r>
            <a:endParaRPr lang="ko-KR" sz="1400" dirty="0"/>
          </a:p>
        </p:txBody>
      </p:sp>
      <p:sp>
        <p:nvSpPr>
          <p:cNvPr id="47" name="Text 38"/>
          <p:cNvSpPr txBox="1"/>
          <p:nvPr/>
        </p:nvSpPr>
        <p:spPr>
          <a:xfrm>
            <a:off x="3474720" y="4562856"/>
            <a:ext cx="17311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도메인에 쌓이는 자산</a:t>
            </a:r>
            <a:endParaRPr lang="ko-KR" sz="1050" dirty="0"/>
          </a:p>
        </p:txBody>
      </p:sp>
      <p:sp>
        <p:nvSpPr>
          <p:cNvPr id="48" name="Shape 39"/>
          <p:cNvSpPr/>
          <p:nvPr/>
        </p:nvSpPr>
        <p:spPr>
          <a:xfrm>
            <a:off x="5434508" y="3648456"/>
            <a:ext cx="1959788" cy="1243584"/>
          </a:xfrm>
          <a:prstGeom prst="roundRect">
            <a:avLst>
              <a:gd name="adj" fmla="val 1029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49" name="Shape 40"/>
          <p:cNvSpPr/>
          <p:nvPr/>
        </p:nvSpPr>
        <p:spPr>
          <a:xfrm>
            <a:off x="5599100" y="3813048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5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3707" y="3917655"/>
            <a:ext cx="193121" cy="193121"/>
          </a:xfrm>
          <a:prstGeom prst="rect">
            <a:avLst/>
          </a:prstGeom>
        </p:spPr>
      </p:pic>
      <p:sp>
        <p:nvSpPr>
          <p:cNvPr id="51" name="Shape 41"/>
          <p:cNvSpPr/>
          <p:nvPr/>
        </p:nvSpPr>
        <p:spPr>
          <a:xfrm>
            <a:off x="6498184" y="3877056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52" name="Text 42"/>
          <p:cNvSpPr txBox="1"/>
          <p:nvPr/>
        </p:nvSpPr>
        <p:spPr>
          <a:xfrm>
            <a:off x="6498184" y="3877056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9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 중</a:t>
            </a:r>
            <a:endParaRPr lang="ko-KR" sz="900" dirty="0"/>
          </a:p>
        </p:txBody>
      </p:sp>
      <p:sp>
        <p:nvSpPr>
          <p:cNvPr id="53" name="Text 43"/>
          <p:cNvSpPr txBox="1"/>
          <p:nvPr/>
        </p:nvSpPr>
        <p:spPr>
          <a:xfrm>
            <a:off x="5599100" y="4288536"/>
            <a:ext cx="16854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구글 블로거</a:t>
            </a:r>
            <a:endParaRPr lang="ko-KR" sz="1400" dirty="0"/>
          </a:p>
        </p:txBody>
      </p:sp>
      <p:sp>
        <p:nvSpPr>
          <p:cNvPr id="54" name="Text 44"/>
          <p:cNvSpPr txBox="1"/>
          <p:nvPr/>
        </p:nvSpPr>
        <p:spPr>
          <a:xfrm>
            <a:off x="5599100" y="4562856"/>
            <a:ext cx="17311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구글 색인 + AI가 읽는 통로</a:t>
            </a:r>
            <a:endParaRPr lang="ko-KR" sz="1050" dirty="0"/>
          </a:p>
        </p:txBody>
      </p:sp>
      <p:sp>
        <p:nvSpPr>
          <p:cNvPr id="55" name="Shape 45"/>
          <p:cNvSpPr/>
          <p:nvPr/>
        </p:nvSpPr>
        <p:spPr>
          <a:xfrm>
            <a:off x="7558888" y="3648456"/>
            <a:ext cx="1959788" cy="1243584"/>
          </a:xfrm>
          <a:prstGeom prst="roundRect">
            <a:avLst>
              <a:gd name="adj" fmla="val 1029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56" name="Shape 46"/>
          <p:cNvSpPr/>
          <p:nvPr/>
        </p:nvSpPr>
        <p:spPr>
          <a:xfrm>
            <a:off x="7723480" y="3813048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5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28087" y="3917655"/>
            <a:ext cx="193121" cy="193121"/>
          </a:xfrm>
          <a:prstGeom prst="rect">
            <a:avLst/>
          </a:prstGeom>
        </p:spPr>
      </p:pic>
      <p:sp>
        <p:nvSpPr>
          <p:cNvPr id="58" name="Shape 47"/>
          <p:cNvSpPr/>
          <p:nvPr/>
        </p:nvSpPr>
        <p:spPr>
          <a:xfrm>
            <a:off x="8622563" y="3877056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59" name="Text 48"/>
          <p:cNvSpPr txBox="1"/>
          <p:nvPr/>
        </p:nvSpPr>
        <p:spPr>
          <a:xfrm>
            <a:off x="8622563" y="3877056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9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제공 중</a:t>
            </a:r>
            <a:endParaRPr lang="ko-KR" sz="900" dirty="0"/>
          </a:p>
        </p:txBody>
      </p:sp>
      <p:sp>
        <p:nvSpPr>
          <p:cNvPr id="60" name="Text 49"/>
          <p:cNvSpPr txBox="1"/>
          <p:nvPr/>
        </p:nvSpPr>
        <p:spPr>
          <a:xfrm>
            <a:off x="7723480" y="4288536"/>
            <a:ext cx="16854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인스타그램</a:t>
            </a:r>
            <a:endParaRPr lang="ko-KR" sz="1400" dirty="0"/>
          </a:p>
        </p:txBody>
      </p:sp>
      <p:sp>
        <p:nvSpPr>
          <p:cNvPr id="61" name="Text 50"/>
          <p:cNvSpPr txBox="1"/>
          <p:nvPr/>
        </p:nvSpPr>
        <p:spPr>
          <a:xfrm>
            <a:off x="7723480" y="4562856"/>
            <a:ext cx="17311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사진·위치로 동네 발견</a:t>
            </a:r>
            <a:endParaRPr lang="ko-KR" sz="1050" dirty="0"/>
          </a:p>
        </p:txBody>
      </p:sp>
      <p:sp>
        <p:nvSpPr>
          <p:cNvPr id="62" name="Shape 51"/>
          <p:cNvSpPr/>
          <p:nvPr/>
        </p:nvSpPr>
        <p:spPr>
          <a:xfrm>
            <a:off x="9683267" y="3648456"/>
            <a:ext cx="1959788" cy="1243584"/>
          </a:xfrm>
          <a:prstGeom prst="roundRect">
            <a:avLst>
              <a:gd name="adj" fmla="val 10294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63" name="Shape 52"/>
          <p:cNvSpPr/>
          <p:nvPr/>
        </p:nvSpPr>
        <p:spPr>
          <a:xfrm>
            <a:off x="9847859" y="3813048"/>
            <a:ext cx="402336" cy="402336"/>
          </a:xfrm>
          <a:prstGeom prst="ellipse">
            <a:avLst/>
          </a:prstGeom>
          <a:solidFill>
            <a:srgbClr val="D5DAE0"/>
          </a:solidFill>
          <a:ln w="12700">
            <a:solidFill>
              <a:srgbClr val="D5DAE0"/>
            </a:solidFill>
            <a:prstDash val="solid"/>
          </a:ln>
        </p:spPr>
      </p:sp>
      <p:pic>
        <p:nvPicPr>
          <p:cNvPr id="6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52467" y="3917655"/>
            <a:ext cx="193121" cy="193121"/>
          </a:xfrm>
          <a:prstGeom prst="rect">
            <a:avLst/>
          </a:prstGeom>
        </p:spPr>
      </p:pic>
      <p:sp>
        <p:nvSpPr>
          <p:cNvPr id="65" name="Shape 53"/>
          <p:cNvSpPr/>
          <p:nvPr/>
        </p:nvSpPr>
        <p:spPr>
          <a:xfrm>
            <a:off x="10746943" y="3877056"/>
            <a:ext cx="731520" cy="256032"/>
          </a:xfrm>
          <a:prstGeom prst="roundRect">
            <a:avLst>
              <a:gd name="adj" fmla="val 50000"/>
            </a:avLst>
          </a:prstGeom>
          <a:solidFill>
            <a:srgbClr val="E3E7EB"/>
          </a:solidFill>
          <a:ln w="12700">
            <a:solidFill>
              <a:srgbClr val="E3E7EB"/>
            </a:solidFill>
            <a:prstDash val="solid"/>
          </a:ln>
        </p:spPr>
      </p:sp>
      <p:sp>
        <p:nvSpPr>
          <p:cNvPr id="66" name="Text 54"/>
          <p:cNvSpPr txBox="1"/>
          <p:nvPr/>
        </p:nvSpPr>
        <p:spPr>
          <a:xfrm>
            <a:off x="10746943" y="3877056"/>
            <a:ext cx="731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900" b="1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지원 예정</a:t>
            </a:r>
            <a:endParaRPr lang="ko-KR" sz="900" dirty="0"/>
          </a:p>
        </p:txBody>
      </p:sp>
      <p:sp>
        <p:nvSpPr>
          <p:cNvPr id="67" name="Text 55"/>
          <p:cNvSpPr txBox="1"/>
          <p:nvPr/>
        </p:nvSpPr>
        <p:spPr>
          <a:xfrm>
            <a:off x="9847859" y="4288536"/>
            <a:ext cx="16854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당근마켓</a:t>
            </a:r>
            <a:endParaRPr lang="ko-KR" sz="1400" dirty="0"/>
          </a:p>
        </p:txBody>
      </p:sp>
      <p:sp>
        <p:nvSpPr>
          <p:cNvPr id="68" name="Text 56"/>
          <p:cNvSpPr txBox="1"/>
          <p:nvPr/>
        </p:nvSpPr>
        <p:spPr>
          <a:xfrm>
            <a:off x="9847859" y="4562856"/>
            <a:ext cx="17311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동네 장사의 마지막 한 칸</a:t>
            </a:r>
            <a:endParaRPr lang="ko-KR" sz="1050" dirty="0"/>
          </a:p>
        </p:txBody>
      </p:sp>
      <p:sp>
        <p:nvSpPr>
          <p:cNvPr id="69" name="Shape 57"/>
          <p:cNvSpPr/>
          <p:nvPr/>
        </p:nvSpPr>
        <p:spPr>
          <a:xfrm>
            <a:off x="548640" y="5440680"/>
            <a:ext cx="11094415" cy="640080"/>
          </a:xfrm>
          <a:prstGeom prst="roundRect">
            <a:avLst>
              <a:gd name="adj" fmla="val 2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70" name="Shape 58"/>
          <p:cNvSpPr/>
          <p:nvPr/>
        </p:nvSpPr>
        <p:spPr>
          <a:xfrm>
            <a:off x="694944" y="5596128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71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0532" y="5681716"/>
            <a:ext cx="158008" cy="158008"/>
          </a:xfrm>
          <a:prstGeom prst="rect">
            <a:avLst/>
          </a:prstGeom>
        </p:spPr>
      </p:pic>
      <p:sp>
        <p:nvSpPr>
          <p:cNvPr id="72" name="Text 59"/>
          <p:cNvSpPr txBox="1"/>
          <p:nvPr/>
        </p:nvSpPr>
        <p:spPr>
          <a:xfrm>
            <a:off x="1152144" y="5440680"/>
            <a:ext cx="110642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안심 포인트</a:t>
            </a:r>
            <a:endParaRPr lang="ko-KR" sz="1200" dirty="0"/>
          </a:p>
        </p:txBody>
      </p:sp>
      <p:sp>
        <p:nvSpPr>
          <p:cNvPr id="73" name="Text 60"/>
          <p:cNvSpPr txBox="1"/>
          <p:nvPr/>
        </p:nvSpPr>
        <p:spPr>
          <a:xfrm>
            <a:off x="2258568" y="5440680"/>
            <a:ext cx="9201607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글은 사장님 계정에 올라갑니다. 그만두셔도 써 둔 글은 사장님 자산으로 남습니다.</a:t>
            </a:r>
            <a:endParaRPr lang="ko-KR" sz="1400" dirty="0"/>
          </a:p>
        </p:txBody>
      </p:sp>
      <p:sp>
        <p:nvSpPr>
          <p:cNvPr id="75" name="Text 61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76" name="Text 62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 / 32</a:t>
            </a:r>
            <a:endParaRPr lang="ko-KR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노출 · 홍보</a:t>
            </a:r>
            <a:endParaRPr lang="ko-KR" sz="900" dirty="0"/>
          </a:p>
        </p:txBody>
      </p:sp>
      <p:sp>
        <p:nvSpPr>
          <p:cNvPr id="3" name="Shape 1"/>
          <p:cNvSpPr/>
          <p:nvPr/>
        </p:nvSpPr>
        <p:spPr>
          <a:xfrm>
            <a:off x="548640" y="502920"/>
            <a:ext cx="17602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502920"/>
            <a:ext cx="17602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⑫  자료 기반 글 작성</a:t>
            </a:r>
            <a:endParaRPr lang="ko-KR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32688"/>
            <a:ext cx="7589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지어내지 않습니다.</a:t>
            </a:r>
            <a:endParaRPr lang="ko-KR" sz="30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자료로만 씁니다</a:t>
            </a:r>
            <a:endParaRPr lang="ko-KR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084832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흔한 AI 글쓰기의 문제는, 내 매장을 모르는 AI가 그럴듯한 거짓말을 쓴다는 것입니다.</a:t>
            </a:r>
            <a:endParaRPr lang="ko-KR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2316480" cy="1234440"/>
          </a:xfrm>
          <a:prstGeom prst="roundRect">
            <a:avLst>
              <a:gd name="adj" fmla="val 10370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2880360"/>
            <a:ext cx="347472" cy="347472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31520" y="288036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3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ko-KR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188720" y="2880360"/>
            <a:ext cx="158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자료 읽기</a:t>
            </a:r>
            <a:endParaRPr lang="ko-KR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355848"/>
            <a:ext cx="1996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정보·메뉴·네이버 후기·사진</a:t>
            </a:r>
            <a:endParaRPr lang="ko-KR" sz="11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128" y="3200400"/>
            <a:ext cx="201168" cy="201168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3185160" y="2697480"/>
            <a:ext cx="2316480" cy="1234440"/>
          </a:xfrm>
          <a:prstGeom prst="roundRect">
            <a:avLst>
              <a:gd name="adj" fmla="val 10370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368040" y="2880360"/>
            <a:ext cx="347472" cy="347472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368040" y="288036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3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ko-KR" sz="1300" dirty="0"/>
          </a:p>
        </p:txBody>
      </p:sp>
      <p:sp>
        <p:nvSpPr>
          <p:cNvPr id="16" name="Text 13"/>
          <p:cNvSpPr txBox="1"/>
          <p:nvPr/>
        </p:nvSpPr>
        <p:spPr>
          <a:xfrm>
            <a:off x="3825240" y="2880360"/>
            <a:ext cx="158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요약본 만들기</a:t>
            </a:r>
            <a:endParaRPr lang="ko-KR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3368040" y="3355848"/>
            <a:ext cx="1996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먼저 읽고 핵심을 정리</a:t>
            </a:r>
            <a:endParaRPr lang="ko-KR" sz="1150" dirty="0"/>
          </a:p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5648" y="3200400"/>
            <a:ext cx="201168" cy="201168"/>
          </a:xfrm>
          <a:prstGeom prst="rect">
            <a:avLst/>
          </a:prstGeom>
        </p:spPr>
      </p:pic>
      <p:sp>
        <p:nvSpPr>
          <p:cNvPr id="19" name="Shape 15"/>
          <p:cNvSpPr/>
          <p:nvPr/>
        </p:nvSpPr>
        <p:spPr>
          <a:xfrm>
            <a:off x="5821680" y="2697480"/>
            <a:ext cx="2316480" cy="1234440"/>
          </a:xfrm>
          <a:prstGeom prst="roundRect">
            <a:avLst>
              <a:gd name="adj" fmla="val 1037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6004560" y="2880360"/>
            <a:ext cx="347472" cy="347472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6004560" y="288036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3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ko-KR" sz="1300" dirty="0"/>
          </a:p>
        </p:txBody>
      </p:sp>
      <p:sp>
        <p:nvSpPr>
          <p:cNvPr id="22" name="Text 18"/>
          <p:cNvSpPr txBox="1"/>
          <p:nvPr/>
        </p:nvSpPr>
        <p:spPr>
          <a:xfrm>
            <a:off x="6461760" y="2880360"/>
            <a:ext cx="158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요약본으로만 쓰기</a:t>
            </a:r>
            <a:endParaRPr lang="ko-KR" sz="1400" dirty="0"/>
          </a:p>
        </p:txBody>
      </p:sp>
      <p:sp>
        <p:nvSpPr>
          <p:cNvPr id="23" name="Text 19"/>
          <p:cNvSpPr txBox="1"/>
          <p:nvPr/>
        </p:nvSpPr>
        <p:spPr>
          <a:xfrm>
            <a:off x="6004560" y="3355848"/>
            <a:ext cx="1996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C8CF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그래서 '이 매장의 글'이 나옵니다</a:t>
            </a:r>
            <a:endParaRPr lang="ko-KR" sz="1150" dirty="0"/>
          </a:p>
        </p:txBody>
      </p:sp>
      <p:sp>
        <p:nvSpPr>
          <p:cNvPr id="24" name="Text 20"/>
          <p:cNvSpPr txBox="1"/>
          <p:nvPr/>
        </p:nvSpPr>
        <p:spPr>
          <a:xfrm>
            <a:off x="548640" y="42245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4F7A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지키는 원칙</a:t>
            </a:r>
            <a:endParaRPr lang="ko-KR" sz="1300" dirty="0"/>
          </a:p>
        </p:txBody>
      </p:sp>
      <p:sp>
        <p:nvSpPr>
          <p:cNvPr id="25" name="Shape 21"/>
          <p:cNvSpPr/>
          <p:nvPr/>
        </p:nvSpPr>
        <p:spPr>
          <a:xfrm>
            <a:off x="548640" y="4654296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63" y="4725619"/>
            <a:ext cx="131674" cy="131674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960120" y="4617720"/>
            <a:ext cx="7178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후기 표현은 실제 후기가 있을 때만 — 없으면 아예 언급하지 않습니다</a:t>
            </a:r>
            <a:endParaRPr lang="ko-KR" sz="1400" dirty="0"/>
          </a:p>
        </p:txBody>
      </p:sp>
      <p:sp>
        <p:nvSpPr>
          <p:cNvPr id="28" name="Shape 23"/>
          <p:cNvSpPr/>
          <p:nvPr/>
        </p:nvSpPr>
        <p:spPr>
          <a:xfrm>
            <a:off x="548640" y="5129784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63" y="5201107"/>
            <a:ext cx="131674" cy="131674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960120" y="5093208"/>
            <a:ext cx="7178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모르는 사실은 빈칸으로 두고 사장님께 묻습니다</a:t>
            </a:r>
            <a:endParaRPr lang="ko-KR" sz="1400" dirty="0"/>
          </a:p>
        </p:txBody>
      </p:sp>
      <p:sp>
        <p:nvSpPr>
          <p:cNvPr id="31" name="Shape 25"/>
          <p:cNvSpPr/>
          <p:nvPr/>
        </p:nvSpPr>
        <p:spPr>
          <a:xfrm>
            <a:off x="548640" y="5605272"/>
            <a:ext cx="274320" cy="27432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963" y="5676595"/>
            <a:ext cx="131674" cy="131674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960120" y="5568696"/>
            <a:ext cx="7178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4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사진 속 차량번호는 가리고, 서류 사진은 올리지 않습니다</a:t>
            </a:r>
            <a:endParaRPr lang="ko-KR" sz="1400" dirty="0"/>
          </a:p>
        </p:txBody>
      </p:sp>
      <p:sp>
        <p:nvSpPr>
          <p:cNvPr id="34" name="Shape 27"/>
          <p:cNvSpPr/>
          <p:nvPr/>
        </p:nvSpPr>
        <p:spPr>
          <a:xfrm>
            <a:off x="8686800" y="1463040"/>
            <a:ext cx="3291840" cy="3291840"/>
          </a:xfrm>
          <a:prstGeom prst="ellipse">
            <a:avLst/>
          </a:prstGeom>
          <a:solidFill>
            <a:srgbClr val="C4FF43">
              <a:alpha val="65000"/>
            </a:srgbClr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5" name="Shape 28"/>
          <p:cNvSpPr/>
          <p:nvPr/>
        </p:nvSpPr>
        <p:spPr>
          <a:xfrm>
            <a:off x="8366760" y="411480"/>
            <a:ext cx="2240280" cy="4480560"/>
          </a:xfrm>
          <a:prstGeom prst="roundRect">
            <a:avLst>
              <a:gd name="adj" fmla="val 17143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8200" y="502920"/>
            <a:ext cx="2057400" cy="4297680"/>
          </a:xfrm>
          <a:prstGeom prst="rect">
            <a:avLst/>
          </a:prstGeom>
        </p:spPr>
      </p:pic>
      <p:sp>
        <p:nvSpPr>
          <p:cNvPr id="37" name="Shape 29"/>
          <p:cNvSpPr/>
          <p:nvPr/>
        </p:nvSpPr>
        <p:spPr>
          <a:xfrm>
            <a:off x="9235440" y="1143000"/>
            <a:ext cx="2377440" cy="4754880"/>
          </a:xfrm>
          <a:prstGeom prst="roundRect">
            <a:avLst>
              <a:gd name="adj" fmla="val 16154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1234440"/>
            <a:ext cx="2194560" cy="4572000"/>
          </a:xfrm>
          <a:prstGeom prst="rect">
            <a:avLst/>
          </a:prstGeom>
        </p:spPr>
      </p:pic>
      <p:sp>
        <p:nvSpPr>
          <p:cNvPr id="39" name="Shape 30"/>
          <p:cNvSpPr/>
          <p:nvPr/>
        </p:nvSpPr>
        <p:spPr>
          <a:xfrm>
            <a:off x="9587484" y="5989320"/>
            <a:ext cx="1673352" cy="292608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40" name="Text 31"/>
          <p:cNvSpPr txBox="1"/>
          <p:nvPr/>
        </p:nvSpPr>
        <p:spPr>
          <a:xfrm>
            <a:off x="9587484" y="5989320"/>
            <a:ext cx="16733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5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아담디자인 블로그 글</a:t>
            </a:r>
            <a:endParaRPr lang="ko-KR" sz="1050" dirty="0"/>
          </a:p>
        </p:txBody>
      </p:sp>
      <p:sp>
        <p:nvSpPr>
          <p:cNvPr id="42" name="Text 32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43" name="Text 33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 / 32</a:t>
            </a:r>
            <a:endParaRPr lang="ko-KR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노출 · 홍보</a:t>
            </a:r>
            <a:endParaRPr lang="ko-KR" sz="900" dirty="0"/>
          </a:p>
        </p:txBody>
      </p:sp>
      <p:sp>
        <p:nvSpPr>
          <p:cNvPr id="3" name="Shape 1"/>
          <p:cNvSpPr/>
          <p:nvPr/>
        </p:nvSpPr>
        <p:spPr>
          <a:xfrm>
            <a:off x="54864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⑬  발행 전 검사</a:t>
            </a:r>
            <a:endParaRPr lang="ko-KR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32688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28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승인 없이는</a:t>
            </a:r>
            <a:endParaRPr lang="ko-KR" sz="28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28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글자도 나가지 않습니다</a:t>
            </a:r>
            <a:endParaRPr lang="ko-KR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4884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설정은 '확인 후 발행'입니다. 원하시면 자동 발행으로 바꿀 수 있습니다.</a:t>
            </a:r>
            <a:endParaRPr lang="ko-KR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88036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발행 방식 선택</a:t>
            </a:r>
            <a:endParaRPr lang="ko-KR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3200400"/>
            <a:ext cx="1097280" cy="384048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2700">
            <a:solidFill>
              <a:srgbClr val="E2E6E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3200400"/>
            <a:ext cx="1097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임시저장</a:t>
            </a:r>
            <a:endParaRPr lang="ko-KR" sz="1200" dirty="0"/>
          </a:p>
        </p:txBody>
      </p:sp>
      <p:sp>
        <p:nvSpPr>
          <p:cNvPr id="10" name="Shape 8"/>
          <p:cNvSpPr/>
          <p:nvPr/>
        </p:nvSpPr>
        <p:spPr>
          <a:xfrm>
            <a:off x="1755648" y="3200400"/>
            <a:ext cx="914400" cy="384048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2700">
            <a:solidFill>
              <a:srgbClr val="E2E6E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755648" y="3200400"/>
            <a:ext cx="914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비공개</a:t>
            </a:r>
            <a:endParaRPr lang="ko-KR" sz="1200" dirty="0"/>
          </a:p>
        </p:txBody>
      </p:sp>
      <p:sp>
        <p:nvSpPr>
          <p:cNvPr id="12" name="Shape 10"/>
          <p:cNvSpPr/>
          <p:nvPr/>
        </p:nvSpPr>
        <p:spPr>
          <a:xfrm>
            <a:off x="2779776" y="3200400"/>
            <a:ext cx="1280160" cy="384048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2700">
            <a:solidFill>
              <a:srgbClr val="E2E6E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779776" y="320040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바로 공개</a:t>
            </a:r>
            <a:endParaRPr lang="ko-KR" sz="1200" dirty="0"/>
          </a:p>
        </p:txBody>
      </p:sp>
      <p:sp>
        <p:nvSpPr>
          <p:cNvPr id="14" name="Shape 12"/>
          <p:cNvSpPr/>
          <p:nvPr/>
        </p:nvSpPr>
        <p:spPr>
          <a:xfrm>
            <a:off x="6355080" y="502920"/>
            <a:ext cx="5287975" cy="3337560"/>
          </a:xfrm>
          <a:prstGeom prst="roundRect">
            <a:avLst>
              <a:gd name="adj" fmla="val 4384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355080" y="502920"/>
            <a:ext cx="5287975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355080" y="777240"/>
            <a:ext cx="5287975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37960" y="658368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720840" y="658368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903720" y="658368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223760" y="594360"/>
            <a:ext cx="2926080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360920" y="5943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autoup.kr/admin/publishing</a:t>
            </a:r>
            <a:endParaRPr lang="ko-KR" sz="900" dirty="0"/>
          </a:p>
        </p:txBody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4224" y="923544"/>
            <a:ext cx="5269687" cy="2907792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548640" y="4160520"/>
            <a:ext cx="2072579" cy="1920240"/>
          </a:xfrm>
          <a:prstGeom prst="roundRect">
            <a:avLst>
              <a:gd name="adj" fmla="val 761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49808" y="4361688"/>
            <a:ext cx="457200" cy="45720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480560"/>
            <a:ext cx="219456" cy="219456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1981139" y="43891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12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</a:t>
            </a:r>
            <a:endParaRPr lang="ko-KR" sz="1200" dirty="0"/>
          </a:p>
        </p:txBody>
      </p:sp>
      <p:sp>
        <p:nvSpPr>
          <p:cNvPr id="27" name="Text 23"/>
          <p:cNvSpPr txBox="1"/>
          <p:nvPr/>
        </p:nvSpPr>
        <p:spPr>
          <a:xfrm>
            <a:off x="749808" y="4965192"/>
            <a:ext cx="170681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검사</a:t>
            </a:r>
            <a:endParaRPr lang="ko-KR" sz="1500" dirty="0"/>
          </a:p>
        </p:txBody>
      </p:sp>
      <p:sp>
        <p:nvSpPr>
          <p:cNvPr id="28" name="Text 24"/>
          <p:cNvSpPr txBox="1"/>
          <p:nvPr/>
        </p:nvSpPr>
        <p:spPr>
          <a:xfrm>
            <a:off x="749808" y="5312664"/>
            <a:ext cx="170681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1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글자 수·업체명 반복·금지 표현·필수 정보 누락 확인</a:t>
            </a:r>
            <a:endParaRPr lang="ko-KR" sz="1100" dirty="0"/>
          </a:p>
        </p:txBody>
      </p:sp>
      <p:sp>
        <p:nvSpPr>
          <p:cNvPr id="29" name="Shape 25"/>
          <p:cNvSpPr/>
          <p:nvPr/>
        </p:nvSpPr>
        <p:spPr>
          <a:xfrm>
            <a:off x="2804099" y="4160520"/>
            <a:ext cx="2072579" cy="1920240"/>
          </a:xfrm>
          <a:prstGeom prst="roundRect">
            <a:avLst>
              <a:gd name="adj" fmla="val 761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0" name="Shape 26"/>
          <p:cNvSpPr/>
          <p:nvPr/>
        </p:nvSpPr>
        <p:spPr>
          <a:xfrm>
            <a:off x="3005267" y="4361688"/>
            <a:ext cx="457200" cy="45720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3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139" y="4480560"/>
            <a:ext cx="219456" cy="219456"/>
          </a:xfrm>
          <a:prstGeom prst="rect">
            <a:avLst/>
          </a:prstGeom>
        </p:spPr>
      </p:pic>
      <p:sp>
        <p:nvSpPr>
          <p:cNvPr id="32" name="Text 27"/>
          <p:cNvSpPr txBox="1"/>
          <p:nvPr/>
        </p:nvSpPr>
        <p:spPr>
          <a:xfrm>
            <a:off x="4236598" y="43891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12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02</a:t>
            </a:r>
            <a:endParaRPr lang="ko-KR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3005267" y="4965192"/>
            <a:ext cx="170681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중복 확인</a:t>
            </a:r>
            <a:endParaRPr lang="ko-KR" sz="1500" dirty="0"/>
          </a:p>
        </p:txBody>
      </p:sp>
      <p:sp>
        <p:nvSpPr>
          <p:cNvPr id="34" name="Text 29"/>
          <p:cNvSpPr txBox="1"/>
          <p:nvPr/>
        </p:nvSpPr>
        <p:spPr>
          <a:xfrm>
            <a:off x="3005267" y="5312664"/>
            <a:ext cx="170681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1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주제가 겹치면 새 글 대신 기존 글을 최신으로 수정</a:t>
            </a:r>
            <a:endParaRPr lang="ko-KR" sz="1100" dirty="0"/>
          </a:p>
        </p:txBody>
      </p:sp>
      <p:sp>
        <p:nvSpPr>
          <p:cNvPr id="35" name="Shape 30"/>
          <p:cNvSpPr/>
          <p:nvPr/>
        </p:nvSpPr>
        <p:spPr>
          <a:xfrm>
            <a:off x="5059558" y="4160520"/>
            <a:ext cx="2072579" cy="1920240"/>
          </a:xfrm>
          <a:prstGeom prst="roundRect">
            <a:avLst>
              <a:gd name="adj" fmla="val 7619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6" name="Shape 31"/>
          <p:cNvSpPr/>
          <p:nvPr/>
        </p:nvSpPr>
        <p:spPr>
          <a:xfrm>
            <a:off x="5260726" y="4361688"/>
            <a:ext cx="457200" cy="45720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9598" y="4480560"/>
            <a:ext cx="219456" cy="219456"/>
          </a:xfrm>
          <a:prstGeom prst="rect">
            <a:avLst/>
          </a:prstGeom>
        </p:spPr>
      </p:pic>
      <p:sp>
        <p:nvSpPr>
          <p:cNvPr id="38" name="Text 32"/>
          <p:cNvSpPr txBox="1"/>
          <p:nvPr/>
        </p:nvSpPr>
        <p:spPr>
          <a:xfrm>
            <a:off x="6492057" y="43891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03</a:t>
            </a:r>
            <a:endParaRPr lang="ko-KR" sz="1200" dirty="0"/>
          </a:p>
        </p:txBody>
      </p:sp>
      <p:sp>
        <p:nvSpPr>
          <p:cNvPr id="39" name="Text 33"/>
          <p:cNvSpPr txBox="1"/>
          <p:nvPr/>
        </p:nvSpPr>
        <p:spPr>
          <a:xfrm>
            <a:off x="5260726" y="4965192"/>
            <a:ext cx="170681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확인</a:t>
            </a:r>
            <a:endParaRPr lang="ko-KR" sz="1500" dirty="0"/>
          </a:p>
        </p:txBody>
      </p:sp>
      <p:sp>
        <p:nvSpPr>
          <p:cNvPr id="40" name="Text 34"/>
          <p:cNvSpPr txBox="1"/>
          <p:nvPr/>
        </p:nvSpPr>
        <p:spPr>
          <a:xfrm>
            <a:off x="5260726" y="5312664"/>
            <a:ext cx="170681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100" dirty="0">
                <a:solidFill>
                  <a:srgbClr val="C8CF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기준에 못 미친 글은 발행하지 않고 검토 대기로</a:t>
            </a:r>
            <a:endParaRPr lang="ko-KR" sz="1100" dirty="0"/>
          </a:p>
        </p:txBody>
      </p:sp>
      <p:sp>
        <p:nvSpPr>
          <p:cNvPr id="41" name="Shape 35"/>
          <p:cNvSpPr/>
          <p:nvPr/>
        </p:nvSpPr>
        <p:spPr>
          <a:xfrm>
            <a:off x="7315017" y="4160520"/>
            <a:ext cx="2072579" cy="1920240"/>
          </a:xfrm>
          <a:prstGeom prst="roundRect">
            <a:avLst>
              <a:gd name="adj" fmla="val 761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42" name="Shape 36"/>
          <p:cNvSpPr/>
          <p:nvPr/>
        </p:nvSpPr>
        <p:spPr>
          <a:xfrm>
            <a:off x="7516185" y="4361688"/>
            <a:ext cx="457200" cy="45720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4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5057" y="4480560"/>
            <a:ext cx="219456" cy="219456"/>
          </a:xfrm>
          <a:prstGeom prst="rect">
            <a:avLst/>
          </a:prstGeom>
        </p:spPr>
      </p:pic>
      <p:sp>
        <p:nvSpPr>
          <p:cNvPr id="44" name="Text 37"/>
          <p:cNvSpPr txBox="1"/>
          <p:nvPr/>
        </p:nvSpPr>
        <p:spPr>
          <a:xfrm>
            <a:off x="8747516" y="43891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12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04</a:t>
            </a:r>
            <a:endParaRPr lang="ko-KR" sz="1200" dirty="0"/>
          </a:p>
        </p:txBody>
      </p:sp>
      <p:sp>
        <p:nvSpPr>
          <p:cNvPr id="45" name="Text 38"/>
          <p:cNvSpPr txBox="1"/>
          <p:nvPr/>
        </p:nvSpPr>
        <p:spPr>
          <a:xfrm>
            <a:off x="7516185" y="4965192"/>
            <a:ext cx="170681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발행</a:t>
            </a:r>
            <a:endParaRPr lang="ko-KR" sz="1500" dirty="0"/>
          </a:p>
        </p:txBody>
      </p:sp>
      <p:sp>
        <p:nvSpPr>
          <p:cNvPr id="46" name="Text 39"/>
          <p:cNvSpPr txBox="1"/>
          <p:nvPr/>
        </p:nvSpPr>
        <p:spPr>
          <a:xfrm>
            <a:off x="7516185" y="5312664"/>
            <a:ext cx="170681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1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채널별로 사장님 계정에 게시</a:t>
            </a:r>
            <a:endParaRPr lang="ko-KR" sz="1100" dirty="0"/>
          </a:p>
        </p:txBody>
      </p:sp>
      <p:sp>
        <p:nvSpPr>
          <p:cNvPr id="47" name="Shape 40"/>
          <p:cNvSpPr/>
          <p:nvPr/>
        </p:nvSpPr>
        <p:spPr>
          <a:xfrm>
            <a:off x="9570476" y="4160520"/>
            <a:ext cx="2072579" cy="1920240"/>
          </a:xfrm>
          <a:prstGeom prst="roundRect">
            <a:avLst>
              <a:gd name="adj" fmla="val 7619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48" name="Shape 41"/>
          <p:cNvSpPr/>
          <p:nvPr/>
        </p:nvSpPr>
        <p:spPr>
          <a:xfrm>
            <a:off x="9771644" y="4361688"/>
            <a:ext cx="457200" cy="45720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49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516" y="4480560"/>
            <a:ext cx="219456" cy="219456"/>
          </a:xfrm>
          <a:prstGeom prst="rect">
            <a:avLst/>
          </a:prstGeom>
        </p:spPr>
      </p:pic>
      <p:sp>
        <p:nvSpPr>
          <p:cNvPr id="50" name="Text 42"/>
          <p:cNvSpPr txBox="1"/>
          <p:nvPr/>
        </p:nvSpPr>
        <p:spPr>
          <a:xfrm>
            <a:off x="11002975" y="43891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120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05</a:t>
            </a:r>
            <a:endParaRPr lang="ko-KR" sz="1200" dirty="0"/>
          </a:p>
        </p:txBody>
      </p:sp>
      <p:sp>
        <p:nvSpPr>
          <p:cNvPr id="51" name="Text 43"/>
          <p:cNvSpPr txBox="1"/>
          <p:nvPr/>
        </p:nvSpPr>
        <p:spPr>
          <a:xfrm>
            <a:off x="9771644" y="4965192"/>
            <a:ext cx="1706819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결과 기록</a:t>
            </a:r>
            <a:endParaRPr lang="ko-KR" sz="1500" dirty="0"/>
          </a:p>
        </p:txBody>
      </p:sp>
      <p:sp>
        <p:nvSpPr>
          <p:cNvPr id="52" name="Text 44"/>
          <p:cNvSpPr txBox="1"/>
          <p:nvPr/>
        </p:nvSpPr>
        <p:spPr>
          <a:xfrm>
            <a:off x="9771644" y="5312664"/>
            <a:ext cx="1706819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1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채널별 결과를 기록하고, 실패하면 다시 시도</a:t>
            </a:r>
            <a:endParaRPr lang="ko-KR" sz="1100" dirty="0"/>
          </a:p>
        </p:txBody>
      </p:sp>
      <p:sp>
        <p:nvSpPr>
          <p:cNvPr id="54" name="Text 45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55" name="Text 46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 / 32</a:t>
            </a:r>
            <a:endParaRPr lang="ko-KR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99855" y="13716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노출 · 홍보</a:t>
            </a:r>
            <a:endParaRPr lang="ko-KR" sz="900" dirty="0"/>
          </a:p>
        </p:txBody>
      </p:sp>
      <p:sp>
        <p:nvSpPr>
          <p:cNvPr id="3" name="Shape 1"/>
          <p:cNvSpPr/>
          <p:nvPr/>
        </p:nvSpPr>
        <p:spPr>
          <a:xfrm>
            <a:off x="548640" y="502920"/>
            <a:ext cx="11887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50292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⑭  성과 측정</a:t>
            </a:r>
            <a:endParaRPr lang="ko-KR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932688"/>
            <a:ext cx="5440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쓴 글이 손님을 데려왔는지</a:t>
            </a:r>
            <a:endParaRPr lang="ko-KR" sz="26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2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숫자로 확인합니다</a:t>
            </a:r>
            <a:endParaRPr lang="ko-KR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084832"/>
            <a:ext cx="5440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홍보 대행의 가장 큰 불만은 '돈은 나가는데 뭐가 달라졌는지 모르겠다'입니다.</a:t>
            </a:r>
            <a:endParaRPr lang="ko-KR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926080"/>
            <a:ext cx="5440680" cy="548640"/>
          </a:xfrm>
          <a:prstGeom prst="roundRect">
            <a:avLst>
              <a:gd name="adj" fmla="val 20000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2926080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순위</a:t>
            </a:r>
            <a:endParaRPr lang="ko-KR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2240280" y="2926080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검색어별 노출과 순위를 추적</a:t>
            </a:r>
            <a:endParaRPr lang="ko-KR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584448"/>
            <a:ext cx="5120640" cy="548640"/>
          </a:xfrm>
          <a:prstGeom prst="roundRect">
            <a:avLst>
              <a:gd name="adj" fmla="val 20000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3584448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채널 유입</a:t>
            </a:r>
            <a:endParaRPr lang="ko-KR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2240280" y="3584448"/>
            <a:ext cx="3291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어느 채널에서 몇 명이 들어왔는지 집계</a:t>
            </a:r>
            <a:endParaRPr lang="ko-KR" sz="1200" dirty="0"/>
          </a:p>
        </p:txBody>
      </p:sp>
      <p:sp>
        <p:nvSpPr>
          <p:cNvPr id="13" name="Shape 11"/>
          <p:cNvSpPr/>
          <p:nvPr/>
        </p:nvSpPr>
        <p:spPr>
          <a:xfrm>
            <a:off x="548640" y="4242816"/>
            <a:ext cx="4800600" cy="548640"/>
          </a:xfrm>
          <a:prstGeom prst="roundRect">
            <a:avLst>
              <a:gd name="adj" fmla="val 20000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4242816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문의 · 예약</a:t>
            </a:r>
            <a:endParaRPr lang="ko-KR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240280" y="4242816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 손님이 문의·예약까지 갔는지 연결</a:t>
            </a:r>
            <a:endParaRPr lang="ko-KR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901184"/>
            <a:ext cx="4480560" cy="548640"/>
          </a:xfrm>
          <a:prstGeom prst="roundRect">
            <a:avLst>
              <a:gd name="adj" fmla="val 2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4901184"/>
            <a:ext cx="1463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월간 리포트</a:t>
            </a:r>
            <a:endParaRPr lang="ko-KR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2240280" y="4901184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매달 성과 + 노쇼 방지로 지킨 금액</a:t>
            </a:r>
            <a:endParaRPr lang="ko-KR" sz="1200" dirty="0"/>
          </a:p>
        </p:txBody>
      </p:sp>
      <p:sp>
        <p:nvSpPr>
          <p:cNvPr id="19" name="Shape 17"/>
          <p:cNvSpPr/>
          <p:nvPr/>
        </p:nvSpPr>
        <p:spPr>
          <a:xfrm>
            <a:off x="548640" y="5596128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94944" y="5715000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532" y="5800588"/>
            <a:ext cx="158008" cy="158008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1152144" y="5596128"/>
            <a:ext cx="110642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효과</a:t>
            </a:r>
            <a:endParaRPr lang="ko-KR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2258568" y="5596128"/>
            <a:ext cx="920160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'이번 달 무엇이 달라졌는지'가 숫자로 매달 도착합니다</a:t>
            </a:r>
            <a:endParaRPr lang="ko-KR" sz="1400" dirty="0"/>
          </a:p>
        </p:txBody>
      </p:sp>
      <p:sp>
        <p:nvSpPr>
          <p:cNvPr id="24" name="Shape 21"/>
          <p:cNvSpPr/>
          <p:nvPr/>
        </p:nvSpPr>
        <p:spPr>
          <a:xfrm>
            <a:off x="6355080" y="502920"/>
            <a:ext cx="5287975" cy="4846320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355080" y="502920"/>
            <a:ext cx="5287975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355080" y="777240"/>
            <a:ext cx="5287975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6537960" y="658368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720840" y="658368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903720" y="658368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223760" y="594360"/>
            <a:ext cx="2926080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360920" y="59436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autoup.kr/admin/insights</a:t>
            </a:r>
            <a:endParaRPr lang="ko-KR" sz="900" dirty="0"/>
          </a:p>
        </p:txBody>
      </p:sp>
      <p:pic>
        <p:nvPicPr>
          <p:cNvPr id="3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224" y="923544"/>
            <a:ext cx="5269687" cy="4416552"/>
          </a:xfrm>
          <a:prstGeom prst="rect">
            <a:avLst/>
          </a:prstGeom>
        </p:spPr>
      </p:pic>
      <p:sp>
        <p:nvSpPr>
          <p:cNvPr id="34" name="Text 29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5" name="Text 30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 / 32</a:t>
            </a:r>
            <a:endParaRPr lang="ko-KR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3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1887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사용 사례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이미 이렇게 쓰고 계십니다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7276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업종이 달라도 같은 방식으로 일합니다. 오토업으로 운영 중인 세 업체의 실제 화면입니다.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3515258" cy="4069080"/>
          </a:xfrm>
          <a:prstGeom prst="roundRect">
            <a:avLst>
              <a:gd name="adj" fmla="val 46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2313432"/>
            <a:ext cx="3186074" cy="233172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804672" y="48188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7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아담디자인</a:t>
            </a:r>
            <a:endParaRPr lang="ko-KR" sz="1700" dirty="0"/>
          </a:p>
        </p:txBody>
      </p:sp>
      <p:sp>
        <p:nvSpPr>
          <p:cNvPr id="9" name="Shape 6"/>
          <p:cNvSpPr/>
          <p:nvPr/>
        </p:nvSpPr>
        <p:spPr>
          <a:xfrm>
            <a:off x="2545994" y="4846320"/>
            <a:ext cx="1261872" cy="274320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545994" y="4846320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인테리어 · 시공</a:t>
            </a:r>
            <a:endParaRPr lang="ko-KR" sz="1000" dirty="0"/>
          </a:p>
        </p:txBody>
      </p:sp>
      <p:sp>
        <p:nvSpPr>
          <p:cNvPr id="11" name="Shape 8"/>
          <p:cNvSpPr/>
          <p:nvPr/>
        </p:nvSpPr>
        <p:spPr>
          <a:xfrm>
            <a:off x="804672" y="5321808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260" y="5407396"/>
            <a:ext cx="158008" cy="15800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225296" y="5321808"/>
            <a:ext cx="260085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발행된 블로그 글</a:t>
            </a:r>
            <a:endParaRPr lang="ko-KR" sz="1350" dirty="0"/>
          </a:p>
        </p:txBody>
      </p:sp>
      <p:sp>
        <p:nvSpPr>
          <p:cNvPr id="14" name="Text 10"/>
          <p:cNvSpPr txBox="1"/>
          <p:nvPr/>
        </p:nvSpPr>
        <p:spPr>
          <a:xfrm>
            <a:off x="804672" y="5715000"/>
            <a:ext cx="300319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시공 사례 글 끝에 견적 문의 안내까지 들어갑니다</a:t>
            </a:r>
            <a:endParaRPr lang="ko-KR" sz="1150" dirty="0"/>
          </a:p>
        </p:txBody>
      </p:sp>
      <p:sp>
        <p:nvSpPr>
          <p:cNvPr id="15" name="Shape 11"/>
          <p:cNvSpPr/>
          <p:nvPr/>
        </p:nvSpPr>
        <p:spPr>
          <a:xfrm>
            <a:off x="4338218" y="2148840"/>
            <a:ext cx="3515258" cy="4069080"/>
          </a:xfrm>
          <a:prstGeom prst="roundRect">
            <a:avLst>
              <a:gd name="adj" fmla="val 46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810" y="2313432"/>
            <a:ext cx="3186074" cy="23317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594250" y="48188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7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DK푸드</a:t>
            </a:r>
            <a:endParaRPr lang="ko-KR" sz="1700" dirty="0"/>
          </a:p>
        </p:txBody>
      </p:sp>
      <p:sp>
        <p:nvSpPr>
          <p:cNvPr id="18" name="Shape 13"/>
          <p:cNvSpPr/>
          <p:nvPr/>
        </p:nvSpPr>
        <p:spPr>
          <a:xfrm>
            <a:off x="6335573" y="4846320"/>
            <a:ext cx="1261872" cy="274320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6335573" y="4846320"/>
            <a:ext cx="12618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단체급식 · 납품</a:t>
            </a:r>
            <a:endParaRPr lang="ko-KR" sz="1000" dirty="0"/>
          </a:p>
        </p:txBody>
      </p:sp>
      <p:sp>
        <p:nvSpPr>
          <p:cNvPr id="20" name="Shape 15"/>
          <p:cNvSpPr/>
          <p:nvPr/>
        </p:nvSpPr>
        <p:spPr>
          <a:xfrm>
            <a:off x="4594250" y="5321808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9838" y="5407396"/>
            <a:ext cx="158008" cy="15800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014874" y="5321808"/>
            <a:ext cx="260085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카페 검색 첫 화면</a:t>
            </a:r>
            <a:endParaRPr lang="ko-KR" sz="1350" dirty="0"/>
          </a:p>
        </p:txBody>
      </p:sp>
      <p:sp>
        <p:nvSpPr>
          <p:cNvPr id="23" name="Text 17"/>
          <p:cNvSpPr txBox="1"/>
          <p:nvPr/>
        </p:nvSpPr>
        <p:spPr>
          <a:xfrm>
            <a:off x="4594250" y="5715000"/>
            <a:ext cx="300319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'인천구내식당위탁급식' 검색 결과에 업체 글이 노출됩니다</a:t>
            </a:r>
            <a:endParaRPr lang="ko-KR" sz="1150" dirty="0"/>
          </a:p>
        </p:txBody>
      </p:sp>
      <p:sp>
        <p:nvSpPr>
          <p:cNvPr id="24" name="Shape 18"/>
          <p:cNvSpPr/>
          <p:nvPr/>
        </p:nvSpPr>
        <p:spPr>
          <a:xfrm>
            <a:off x="8127797" y="2148840"/>
            <a:ext cx="3515258" cy="4069080"/>
          </a:xfrm>
          <a:prstGeom prst="roundRect">
            <a:avLst>
              <a:gd name="adj" fmla="val 4682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2389" y="2313432"/>
            <a:ext cx="3186074" cy="233172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8383829" y="481888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7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록키캠핑바베큐</a:t>
            </a:r>
            <a:endParaRPr lang="ko-KR" sz="1700" dirty="0"/>
          </a:p>
        </p:txBody>
      </p:sp>
      <p:sp>
        <p:nvSpPr>
          <p:cNvPr id="27" name="Shape 20"/>
          <p:cNvSpPr/>
          <p:nvPr/>
        </p:nvSpPr>
        <p:spPr>
          <a:xfrm>
            <a:off x="10454335" y="4846320"/>
            <a:ext cx="932688" cy="274320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8" name="Text 21"/>
          <p:cNvSpPr txBox="1"/>
          <p:nvPr/>
        </p:nvSpPr>
        <p:spPr>
          <a:xfrm>
            <a:off x="10454335" y="4846320"/>
            <a:ext cx="932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캠핑 바베큐</a:t>
            </a:r>
            <a:endParaRPr lang="ko-KR" sz="1000" dirty="0"/>
          </a:p>
        </p:txBody>
      </p:sp>
      <p:sp>
        <p:nvSpPr>
          <p:cNvPr id="29" name="Shape 22"/>
          <p:cNvSpPr/>
          <p:nvPr/>
        </p:nvSpPr>
        <p:spPr>
          <a:xfrm>
            <a:off x="8383829" y="5321808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69417" y="5407396"/>
            <a:ext cx="158008" cy="158008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804453" y="5321808"/>
            <a:ext cx="260085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블로거 후기 자동 정리</a:t>
            </a:r>
            <a:endParaRPr lang="ko-KR" sz="1350" dirty="0"/>
          </a:p>
        </p:txBody>
      </p:sp>
      <p:sp>
        <p:nvSpPr>
          <p:cNvPr id="32" name="Text 24"/>
          <p:cNvSpPr txBox="1"/>
          <p:nvPr/>
        </p:nvSpPr>
        <p:spPr>
          <a:xfrm>
            <a:off x="8383829" y="5715000"/>
            <a:ext cx="300319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블로거 후기와 매장 이야기가 페이지에 모입니다</a:t>
            </a:r>
            <a:endParaRPr lang="ko-KR" sz="1150" dirty="0"/>
          </a:p>
        </p:txBody>
      </p:sp>
      <p:sp>
        <p:nvSpPr>
          <p:cNvPr id="34" name="Text 25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5" name="Text 26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 / 32</a:t>
            </a:r>
            <a:endParaRPr lang="ko-KR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1887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 노출 성과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검색하면 이렇게 나옵니다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7276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DK푸드(단체급식)가 네이버와 구글에서 실제로 노출된 화면입니다.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03120"/>
            <a:ext cx="1645920" cy="274320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2700">
            <a:solidFill>
              <a:srgbClr val="E2E6E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210312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· 인천급식납품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2606040" y="2103120"/>
            <a:ext cx="1874520" cy="274320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2700">
            <a:solidFill>
              <a:srgbClr val="E2E6E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606040" y="210312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 · 인천급식납품업체</a:t>
            </a:r>
            <a:endParaRPr lang="ko-KR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2487168"/>
            <a:ext cx="1828800" cy="3657600"/>
          </a:xfrm>
          <a:prstGeom prst="roundRect">
            <a:avLst>
              <a:gd name="adj" fmla="val 21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2578608"/>
            <a:ext cx="1645920" cy="347472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2606040" y="2487168"/>
            <a:ext cx="1828800" cy="3657600"/>
          </a:xfrm>
          <a:prstGeom prst="roundRect">
            <a:avLst>
              <a:gd name="adj" fmla="val 21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480" y="2578608"/>
            <a:ext cx="1645920" cy="34747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4892040" y="2103120"/>
            <a:ext cx="2446020" cy="274320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2700">
            <a:solidFill>
              <a:srgbClr val="E2E6EA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4892040" y="2103120"/>
            <a:ext cx="24460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구글 · 인천급식업체 (AI 개요)</a:t>
            </a:r>
            <a:endParaRPr lang="ko-KR" sz="1000" dirty="0"/>
          </a:p>
        </p:txBody>
      </p:sp>
      <p:sp>
        <p:nvSpPr>
          <p:cNvPr id="16" name="Shape 12"/>
          <p:cNvSpPr/>
          <p:nvPr/>
        </p:nvSpPr>
        <p:spPr>
          <a:xfrm>
            <a:off x="8381848" y="2103120"/>
            <a:ext cx="1988820" cy="274320"/>
          </a:xfrm>
          <a:prstGeom prst="roundRect">
            <a:avLst>
              <a:gd name="adj" fmla="val 50000"/>
            </a:avLst>
          </a:prstGeom>
          <a:solidFill>
            <a:srgbClr val="F3F5F7"/>
          </a:solidFill>
          <a:ln w="12700">
            <a:solidFill>
              <a:srgbClr val="E2E6EA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381848" y="2103120"/>
            <a:ext cx="19888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000" b="1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구글 · 인천위탁급식납품업체</a:t>
            </a:r>
            <a:endParaRPr lang="ko-KR" sz="1000" dirty="0"/>
          </a:p>
        </p:txBody>
      </p:sp>
      <p:sp>
        <p:nvSpPr>
          <p:cNvPr id="18" name="Shape 14"/>
          <p:cNvSpPr/>
          <p:nvPr/>
        </p:nvSpPr>
        <p:spPr>
          <a:xfrm>
            <a:off x="4892040" y="2487168"/>
            <a:ext cx="3261208" cy="3657600"/>
          </a:xfrm>
          <a:prstGeom prst="roundRect">
            <a:avLst>
              <a:gd name="adj" fmla="val 4486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4892040" y="2487168"/>
            <a:ext cx="3261208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4892040" y="2761488"/>
            <a:ext cx="3261208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5074920" y="2642616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22" name="Shape 18"/>
          <p:cNvSpPr/>
          <p:nvPr/>
        </p:nvSpPr>
        <p:spPr>
          <a:xfrm>
            <a:off x="5257800" y="2642616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23" name="Shape 19"/>
          <p:cNvSpPr/>
          <p:nvPr/>
        </p:nvSpPr>
        <p:spPr>
          <a:xfrm>
            <a:off x="5440680" y="2642616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5760720" y="2578608"/>
            <a:ext cx="2163928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1"/>
          <p:cNvSpPr txBox="1"/>
          <p:nvPr/>
        </p:nvSpPr>
        <p:spPr>
          <a:xfrm>
            <a:off x="5897880" y="2578608"/>
            <a:ext cx="1981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google.com</a:t>
            </a:r>
            <a:endParaRPr lang="ko-KR" sz="900" dirty="0"/>
          </a:p>
        </p:txBody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2907792"/>
            <a:ext cx="3242920" cy="3227832"/>
          </a:xfrm>
          <a:prstGeom prst="rect">
            <a:avLst/>
          </a:prstGeom>
        </p:spPr>
      </p:pic>
      <p:sp>
        <p:nvSpPr>
          <p:cNvPr id="27" name="Shape 22"/>
          <p:cNvSpPr/>
          <p:nvPr/>
        </p:nvSpPr>
        <p:spPr>
          <a:xfrm>
            <a:off x="8381848" y="2487168"/>
            <a:ext cx="3261208" cy="3657600"/>
          </a:xfrm>
          <a:prstGeom prst="roundRect">
            <a:avLst>
              <a:gd name="adj" fmla="val 4486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  <a:effectLst>
            <a:outerShdw sx="100000" sy="100000" kx="0" ky="0" algn="bl" rotWithShape="0" blurRad="177800" dist="50800" dir="5400000">
              <a:srgbClr val="000000">
                <a:alpha val="10000"/>
              </a:srgbClr>
            </a:outerShdw>
          </a:effectLst>
        </p:spPr>
      </p:sp>
      <p:sp>
        <p:nvSpPr>
          <p:cNvPr id="28" name="Shape 23"/>
          <p:cNvSpPr/>
          <p:nvPr/>
        </p:nvSpPr>
        <p:spPr>
          <a:xfrm>
            <a:off x="8381848" y="2487168"/>
            <a:ext cx="3261208" cy="420624"/>
          </a:xfrm>
          <a:prstGeom prst="roundRect">
            <a:avLst>
              <a:gd name="adj" fmla="val 34783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8381848" y="2761488"/>
            <a:ext cx="3261208" cy="146304"/>
          </a:xfrm>
          <a:prstGeom prst="rect">
            <a:avLst/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8564728" y="2642616"/>
            <a:ext cx="109728" cy="109728"/>
          </a:xfrm>
          <a:prstGeom prst="ellipse">
            <a:avLst/>
          </a:prstGeom>
          <a:solidFill>
            <a:srgbClr val="FF5F57"/>
          </a:solidFill>
          <a:ln w="12700">
            <a:solidFill>
              <a:srgbClr val="FF5F57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8747608" y="2642616"/>
            <a:ext cx="109728" cy="109728"/>
          </a:xfrm>
          <a:prstGeom prst="ellipse">
            <a:avLst/>
          </a:prstGeom>
          <a:solidFill>
            <a:srgbClr val="FEBC2E"/>
          </a:solidFill>
          <a:ln w="12700">
            <a:solidFill>
              <a:srgbClr val="FEBC2E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8930488" y="2642616"/>
            <a:ext cx="109728" cy="109728"/>
          </a:xfrm>
          <a:prstGeom prst="ellipse">
            <a:avLst/>
          </a:prstGeom>
          <a:solidFill>
            <a:srgbClr val="28C840"/>
          </a:solidFill>
          <a:ln w="12700">
            <a:solidFill>
              <a:srgbClr val="28C840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9250528" y="2578608"/>
            <a:ext cx="2163928" cy="237744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4" name="Text 29"/>
          <p:cNvSpPr txBox="1"/>
          <p:nvPr/>
        </p:nvSpPr>
        <p:spPr>
          <a:xfrm>
            <a:off x="9387688" y="2578608"/>
            <a:ext cx="19810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google.com</a:t>
            </a:r>
            <a:endParaRPr lang="ko-KR" sz="900" dirty="0"/>
          </a:p>
        </p:txBody>
      </p:sp>
      <p:pic>
        <p:nvPicPr>
          <p:cNvPr id="3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0992" y="2907792"/>
            <a:ext cx="3242920" cy="322783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8" name="Text 31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 / 32</a:t>
            </a:r>
            <a:endParaRPr lang="ko-KR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3030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3030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방법과 비교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오토업이어야 할까요?</a:t>
            </a:r>
            <a:endParaRPr lang="ko-KR" sz="30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11094415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103120"/>
                <a:gridCol w="2103120"/>
                <a:gridCol w="2103120"/>
                <a:gridCol w="2773375"/>
              </a:tblGrid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b="1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무료 홈페이지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b="1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홈페이지 제작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b="1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마케팅 대행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6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오토업</a:t>
                      </a:r>
                      <a:endParaRPr lang="ko-KR" sz="16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FF43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첫 비용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100~300만 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매달 드는 돈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3~5만 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50~100만 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3.9만 원부터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홍보 글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직접 작성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직접 작성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대행사 작성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자동 (7채널)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손님 응대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24시간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예약 · 고객관리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없음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포함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그만두면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페이지만 남음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전부 중단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4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쓴 글은 내 계정에 남음</a:t>
                      </a:r>
                      <a:endParaRPr lang="ko-KR" sz="14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3716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623560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94944" y="5742432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532" y="5828020"/>
            <a:ext cx="158008" cy="1580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152144" y="5623560"/>
            <a:ext cx="103080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대행사는 끊는 순간 멈추고, 홈페이지는 만들고 끝납니다. 오토업은 매달 일합니다.</a:t>
            </a:r>
            <a:endParaRPr lang="ko-KR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12" name="Text 7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 / 32</a:t>
            </a:r>
            <a:endParaRPr lang="ko-KR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502920" cy="310896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502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요금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대행사 한 달 비용으로 프로를 1년 씁니다</a:t>
            </a:r>
            <a:endParaRPr lang="ko-KR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15258" cy="3657600"/>
          </a:xfrm>
          <a:prstGeom prst="roundRect">
            <a:avLst>
              <a:gd name="adj" fmla="val 5202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99339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스타터</a:t>
            </a:r>
            <a:endParaRPr lang="ko-KR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377440"/>
            <a:ext cx="296661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손님·노쇼를 지키는 1인 매장용</a:t>
            </a:r>
            <a:endParaRPr lang="ko-KR" sz="115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697480"/>
            <a:ext cx="3058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ko-KR" sz="3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39,000</a:t>
            </a:r>
            <a:pPr indent="0" marL="0">
              <a:buNone/>
            </a:pPr>
            <a:r>
              <a:rPr lang="ko-KR" sz="13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원 / 월</a:t>
            </a:r>
            <a:endParaRPr lang="ko-KR" sz="3400" dirty="0"/>
          </a:p>
        </p:txBody>
      </p:sp>
      <p:sp>
        <p:nvSpPr>
          <p:cNvPr id="9" name="Shape 7"/>
          <p:cNvSpPr/>
          <p:nvPr/>
        </p:nvSpPr>
        <p:spPr>
          <a:xfrm>
            <a:off x="868680" y="3456432"/>
            <a:ext cx="2875178" cy="0"/>
          </a:xfrm>
          <a:prstGeom prst="line">
            <a:avLst/>
          </a:prstGeom>
          <a:noFill/>
          <a:ln w="12700">
            <a:solidFill>
              <a:srgbClr val="252B33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3630168"/>
            <a:ext cx="182880" cy="18288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1170432" y="3584448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페이지 · 다국어 · 폰 앱</a:t>
            </a:r>
            <a:endParaRPr lang="ko-KR" sz="12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913632"/>
            <a:ext cx="182880" cy="18288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170432" y="3867912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예약 엔진 · 노쇼 방지 예약금</a:t>
            </a:r>
            <a:endParaRPr lang="ko-KR" sz="1200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4197096"/>
            <a:ext cx="182880" cy="1828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170432" y="4151376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챗봇 월 500건 · 자동 답변</a:t>
            </a:r>
            <a:endParaRPr lang="ko-KR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480560"/>
            <a:ext cx="182880" cy="18288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170432" y="4434840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마케팅 콘텐츠 월 30건</a:t>
            </a:r>
            <a:endParaRPr lang="ko-KR" sz="120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4764024"/>
            <a:ext cx="182880" cy="18288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170432" y="4718304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단골 자동 추적 · 외부 채널 문의 통합</a:t>
            </a:r>
            <a:endParaRPr lang="ko-KR" sz="1200" dirty="0"/>
          </a:p>
        </p:txBody>
      </p:sp>
      <p:pic>
        <p:nvPicPr>
          <p:cNvPr id="2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5047488"/>
            <a:ext cx="182880" cy="18288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170432" y="5001768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운영팀 지원 평일 9~18시</a:t>
            </a:r>
            <a:endParaRPr lang="ko-KR" sz="1200" dirty="0"/>
          </a:p>
        </p:txBody>
      </p:sp>
      <p:sp>
        <p:nvSpPr>
          <p:cNvPr id="22" name="Shape 14"/>
          <p:cNvSpPr/>
          <p:nvPr/>
        </p:nvSpPr>
        <p:spPr>
          <a:xfrm>
            <a:off x="4338218" y="1737360"/>
            <a:ext cx="3515258" cy="3657600"/>
          </a:xfrm>
          <a:prstGeom prst="roundRect">
            <a:avLst>
              <a:gd name="adj" fmla="val 5202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23" name="Shape 15"/>
          <p:cNvSpPr/>
          <p:nvPr/>
        </p:nvSpPr>
        <p:spPr>
          <a:xfrm>
            <a:off x="6710477" y="2011680"/>
            <a:ext cx="868680" cy="292608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4" name="Text 16"/>
          <p:cNvSpPr txBox="1"/>
          <p:nvPr/>
        </p:nvSpPr>
        <p:spPr>
          <a:xfrm>
            <a:off x="6710477" y="2011680"/>
            <a:ext cx="868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추천</a:t>
            </a:r>
            <a:endParaRPr lang="ko-KR" sz="1100" dirty="0"/>
          </a:p>
        </p:txBody>
      </p:sp>
      <p:sp>
        <p:nvSpPr>
          <p:cNvPr id="25" name="Text 17"/>
          <p:cNvSpPr txBox="1"/>
          <p:nvPr/>
        </p:nvSpPr>
        <p:spPr>
          <a:xfrm>
            <a:off x="4658258" y="199339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2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</a:t>
            </a:r>
            <a:endParaRPr lang="ko-KR" sz="2000" dirty="0"/>
          </a:p>
        </p:txBody>
      </p:sp>
      <p:sp>
        <p:nvSpPr>
          <p:cNvPr id="26" name="Text 18"/>
          <p:cNvSpPr txBox="1"/>
          <p:nvPr/>
        </p:nvSpPr>
        <p:spPr>
          <a:xfrm>
            <a:off x="4658258" y="2377440"/>
            <a:ext cx="296661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3A4A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장사 보고와 다음 할 일까지</a:t>
            </a:r>
            <a:endParaRPr lang="ko-KR" sz="1150" dirty="0"/>
          </a:p>
        </p:txBody>
      </p:sp>
      <p:sp>
        <p:nvSpPr>
          <p:cNvPr id="27" name="Text 19"/>
          <p:cNvSpPr txBox="1"/>
          <p:nvPr/>
        </p:nvSpPr>
        <p:spPr>
          <a:xfrm>
            <a:off x="4658258" y="2697480"/>
            <a:ext cx="3058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ko-KR" sz="3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79,000</a:t>
            </a:r>
            <a:pPr indent="0" marL="0">
              <a:buNone/>
            </a:pPr>
            <a:r>
              <a:rPr lang="ko-KR" sz="1300" dirty="0">
                <a:solidFill>
                  <a:srgbClr val="3A4A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원 / 월</a:t>
            </a:r>
            <a:endParaRPr lang="ko-KR" sz="3400" dirty="0"/>
          </a:p>
        </p:txBody>
      </p:sp>
      <p:sp>
        <p:nvSpPr>
          <p:cNvPr id="28" name="Shape 20"/>
          <p:cNvSpPr/>
          <p:nvPr/>
        </p:nvSpPr>
        <p:spPr>
          <a:xfrm>
            <a:off x="4658258" y="3456432"/>
            <a:ext cx="2875178" cy="0"/>
          </a:xfrm>
          <a:prstGeom prst="line">
            <a:avLst/>
          </a:prstGeom>
          <a:noFill/>
          <a:ln w="12700">
            <a:solidFill>
              <a:srgbClr val="9DD12E"/>
            </a:solidFill>
            <a:prstDash val="solid"/>
          </a:ln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8258" y="3630168"/>
            <a:ext cx="182880" cy="18288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4960010" y="3584448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스타터 기능 무제한 (공정 사용)</a:t>
            </a:r>
            <a:endParaRPr lang="ko-KR" sz="1200" dirty="0"/>
          </a:p>
        </p:txBody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8258" y="3913632"/>
            <a:ext cx="182880" cy="18288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4960010" y="3867912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매일 아침 장사 브리핑 (카톡·문자)</a:t>
            </a:r>
            <a:endParaRPr lang="ko-KR" sz="1200" dirty="0"/>
          </a:p>
        </p:txBody>
      </p:sp>
      <p:pic>
        <p:nvPicPr>
          <p:cNvPr id="33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8258" y="4197096"/>
            <a:ext cx="182880" cy="182880"/>
          </a:xfrm>
          <a:prstGeom prst="rect">
            <a:avLst/>
          </a:prstGeom>
        </p:spPr>
      </p:pic>
      <p:sp>
        <p:nvSpPr>
          <p:cNvPr id="34" name="Text 23"/>
          <p:cNvSpPr txBox="1"/>
          <p:nvPr/>
        </p:nvSpPr>
        <p:spPr>
          <a:xfrm>
            <a:off x="4960010" y="4151376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 코치 · ROI 분석</a:t>
            </a:r>
            <a:endParaRPr lang="ko-KR" sz="1200" dirty="0"/>
          </a:p>
        </p:txBody>
      </p:sp>
      <p:pic>
        <p:nvPicPr>
          <p:cNvPr id="3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58258" y="4480560"/>
            <a:ext cx="182880" cy="182880"/>
          </a:xfrm>
          <a:prstGeom prst="rect">
            <a:avLst/>
          </a:prstGeom>
        </p:spPr>
      </p:pic>
      <p:sp>
        <p:nvSpPr>
          <p:cNvPr id="36" name="Text 24"/>
          <p:cNvSpPr txBox="1"/>
          <p:nvPr/>
        </p:nvSpPr>
        <p:spPr>
          <a:xfrm>
            <a:off x="4960010" y="4434840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말투 학습 · 악성 후기 탐지</a:t>
            </a:r>
            <a:endParaRPr lang="ko-KR" sz="1200" dirty="0"/>
          </a:p>
        </p:txBody>
      </p:sp>
      <p:pic>
        <p:nvPicPr>
          <p:cNvPr id="37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8258" y="4764024"/>
            <a:ext cx="182880" cy="182880"/>
          </a:xfrm>
          <a:prstGeom prst="rect">
            <a:avLst/>
          </a:prstGeom>
        </p:spPr>
      </p:pic>
      <p:sp>
        <p:nvSpPr>
          <p:cNvPr id="38" name="Text 25"/>
          <p:cNvSpPr txBox="1"/>
          <p:nvPr/>
        </p:nvSpPr>
        <p:spPr>
          <a:xfrm>
            <a:off x="4960010" y="4718304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단골 추천 · 직원 KPI 정산</a:t>
            </a:r>
            <a:endParaRPr lang="ko-KR" sz="1200" dirty="0"/>
          </a:p>
        </p:txBody>
      </p:sp>
      <p:pic>
        <p:nvPicPr>
          <p:cNvPr id="39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58258" y="5047488"/>
            <a:ext cx="182880" cy="182880"/>
          </a:xfrm>
          <a:prstGeom prst="rect">
            <a:avLst/>
          </a:prstGeom>
        </p:spPr>
      </p:pic>
      <p:sp>
        <p:nvSpPr>
          <p:cNvPr id="40" name="Text 26"/>
          <p:cNvSpPr txBox="1"/>
          <p:nvPr/>
        </p:nvSpPr>
        <p:spPr>
          <a:xfrm>
            <a:off x="4960010" y="5001768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운영팀 24시간 지원</a:t>
            </a:r>
            <a:endParaRPr lang="ko-KR" sz="1200" dirty="0"/>
          </a:p>
        </p:txBody>
      </p:sp>
      <p:sp>
        <p:nvSpPr>
          <p:cNvPr id="41" name="Shape 27"/>
          <p:cNvSpPr/>
          <p:nvPr/>
        </p:nvSpPr>
        <p:spPr>
          <a:xfrm>
            <a:off x="8127797" y="1737360"/>
            <a:ext cx="3515258" cy="3657600"/>
          </a:xfrm>
          <a:prstGeom prst="roundRect">
            <a:avLst>
              <a:gd name="adj" fmla="val 5202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42" name="Text 28"/>
          <p:cNvSpPr txBox="1"/>
          <p:nvPr/>
        </p:nvSpPr>
        <p:spPr>
          <a:xfrm>
            <a:off x="8447837" y="199339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홍보</a:t>
            </a:r>
            <a:endParaRPr lang="ko-KR" sz="2000" dirty="0"/>
          </a:p>
        </p:txBody>
      </p:sp>
      <p:sp>
        <p:nvSpPr>
          <p:cNvPr id="43" name="Text 29"/>
          <p:cNvSpPr txBox="1"/>
          <p:nvPr/>
        </p:nvSpPr>
        <p:spPr>
          <a:xfrm>
            <a:off x="8447837" y="2377440"/>
            <a:ext cx="296661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 포함 · 글이 손님을 데려옵니다</a:t>
            </a:r>
            <a:endParaRPr lang="ko-KR" sz="1150" dirty="0"/>
          </a:p>
        </p:txBody>
      </p:sp>
      <p:sp>
        <p:nvSpPr>
          <p:cNvPr id="44" name="Text 30"/>
          <p:cNvSpPr txBox="1"/>
          <p:nvPr/>
        </p:nvSpPr>
        <p:spPr>
          <a:xfrm>
            <a:off x="8447837" y="2697480"/>
            <a:ext cx="305805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ko-KR" sz="3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149,000</a:t>
            </a:r>
            <a:pPr indent="0" marL="0">
              <a:buNone/>
            </a:pPr>
            <a:r>
              <a:rPr lang="ko-KR" sz="13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원~ / 월</a:t>
            </a:r>
            <a:endParaRPr lang="ko-KR" sz="3400" dirty="0"/>
          </a:p>
        </p:txBody>
      </p:sp>
      <p:sp>
        <p:nvSpPr>
          <p:cNvPr id="45" name="Shape 31"/>
          <p:cNvSpPr/>
          <p:nvPr/>
        </p:nvSpPr>
        <p:spPr>
          <a:xfrm>
            <a:off x="8447837" y="3456432"/>
            <a:ext cx="2875178" cy="0"/>
          </a:xfrm>
          <a:prstGeom prst="line">
            <a:avLst/>
          </a:prstGeom>
          <a:noFill/>
          <a:ln w="12700">
            <a:solidFill>
              <a:srgbClr val="252B33"/>
            </a:solidFill>
            <a:prstDash val="solid"/>
          </a:ln>
        </p:spPr>
      </p:sp>
      <p:pic>
        <p:nvPicPr>
          <p:cNvPr id="46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47837" y="3630168"/>
            <a:ext cx="182880" cy="182880"/>
          </a:xfrm>
          <a:prstGeom prst="rect">
            <a:avLst/>
          </a:prstGeom>
        </p:spPr>
      </p:pic>
      <p:sp>
        <p:nvSpPr>
          <p:cNvPr id="47" name="Text 32"/>
          <p:cNvSpPr txBox="1"/>
          <p:nvPr/>
        </p:nvSpPr>
        <p:spPr>
          <a:xfrm>
            <a:off x="8749589" y="3584448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프로(월 79,000원 상당) 포함</a:t>
            </a:r>
            <a:endParaRPr lang="ko-KR" sz="1200" dirty="0"/>
          </a:p>
        </p:txBody>
      </p:sp>
      <p:pic>
        <p:nvPicPr>
          <p:cNvPr id="48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47837" y="3913632"/>
            <a:ext cx="182880" cy="182880"/>
          </a:xfrm>
          <a:prstGeom prst="rect">
            <a:avLst/>
          </a:prstGeom>
        </p:spPr>
      </p:pic>
      <p:sp>
        <p:nvSpPr>
          <p:cNvPr id="49" name="Text 33"/>
          <p:cNvSpPr txBox="1"/>
          <p:nvPr/>
        </p:nvSpPr>
        <p:spPr>
          <a:xfrm>
            <a:off x="8749589" y="3867912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7개 채널 동시 발행</a:t>
            </a:r>
            <a:endParaRPr lang="ko-KR" sz="1200" dirty="0"/>
          </a:p>
        </p:txBody>
      </p:sp>
      <p:pic>
        <p:nvPicPr>
          <p:cNvPr id="50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447837" y="4197096"/>
            <a:ext cx="182880" cy="182880"/>
          </a:xfrm>
          <a:prstGeom prst="rect">
            <a:avLst/>
          </a:prstGeom>
        </p:spPr>
      </p:pic>
      <p:sp>
        <p:nvSpPr>
          <p:cNvPr id="51" name="Text 34"/>
          <p:cNvSpPr txBox="1"/>
          <p:nvPr/>
        </p:nvSpPr>
        <p:spPr>
          <a:xfrm>
            <a:off x="8749589" y="4151376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1회(월 4편) ~ 매일(월 28편)</a:t>
            </a:r>
            <a:endParaRPr lang="ko-KR" sz="1200" dirty="0"/>
          </a:p>
        </p:txBody>
      </p:sp>
      <p:pic>
        <p:nvPicPr>
          <p:cNvPr id="52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47837" y="4480560"/>
            <a:ext cx="182880" cy="182880"/>
          </a:xfrm>
          <a:prstGeom prst="rect">
            <a:avLst/>
          </a:prstGeom>
        </p:spPr>
      </p:pic>
      <p:sp>
        <p:nvSpPr>
          <p:cNvPr id="53" name="Text 35"/>
          <p:cNvSpPr txBox="1"/>
          <p:nvPr/>
        </p:nvSpPr>
        <p:spPr>
          <a:xfrm>
            <a:off x="8749589" y="4434840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지역 키워드 조합 · 이미지 카드 생성</a:t>
            </a:r>
            <a:endParaRPr lang="ko-KR" sz="1200" dirty="0"/>
          </a:p>
        </p:txBody>
      </p:sp>
      <p:pic>
        <p:nvPicPr>
          <p:cNvPr id="54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47837" y="4764024"/>
            <a:ext cx="182880" cy="182880"/>
          </a:xfrm>
          <a:prstGeom prst="rect">
            <a:avLst/>
          </a:prstGeom>
        </p:spPr>
      </p:pic>
      <p:sp>
        <p:nvSpPr>
          <p:cNvPr id="55" name="Text 36"/>
          <p:cNvSpPr txBox="1"/>
          <p:nvPr/>
        </p:nvSpPr>
        <p:spPr>
          <a:xfrm>
            <a:off x="8749589" y="4718304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 순위 · 유입·문의 추적</a:t>
            </a:r>
            <a:endParaRPr lang="ko-KR" sz="1200" dirty="0"/>
          </a:p>
        </p:txBody>
      </p:sp>
      <p:pic>
        <p:nvPicPr>
          <p:cNvPr id="56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8447837" y="5047488"/>
            <a:ext cx="182880" cy="182880"/>
          </a:xfrm>
          <a:prstGeom prst="rect">
            <a:avLst/>
          </a:prstGeom>
        </p:spPr>
      </p:pic>
      <p:sp>
        <p:nvSpPr>
          <p:cNvPr id="57" name="Text 37"/>
          <p:cNvSpPr txBox="1"/>
          <p:nvPr/>
        </p:nvSpPr>
        <p:spPr>
          <a:xfrm>
            <a:off x="8749589" y="5001768"/>
            <a:ext cx="2692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결제 시 이용 기간 +1개월</a:t>
            </a:r>
            <a:endParaRPr lang="ko-KR" sz="1200" dirty="0"/>
          </a:p>
        </p:txBody>
      </p:sp>
      <p:sp>
        <p:nvSpPr>
          <p:cNvPr id="58" name="Shape 38"/>
          <p:cNvSpPr/>
          <p:nvPr/>
        </p:nvSpPr>
        <p:spPr>
          <a:xfrm>
            <a:off x="548640" y="5532120"/>
            <a:ext cx="11094415" cy="640080"/>
          </a:xfrm>
          <a:prstGeom prst="roundRect">
            <a:avLst>
              <a:gd name="adj" fmla="val 22857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59" name="Shape 39"/>
          <p:cNvSpPr/>
          <p:nvPr/>
        </p:nvSpPr>
        <p:spPr>
          <a:xfrm>
            <a:off x="731520" y="5660136"/>
            <a:ext cx="2148840" cy="384048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60" name="Text 40"/>
          <p:cNvSpPr txBox="1"/>
          <p:nvPr/>
        </p:nvSpPr>
        <p:spPr>
          <a:xfrm>
            <a:off x="731520" y="5660136"/>
            <a:ext cx="2148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연간 결제 2개월 무료</a:t>
            </a:r>
            <a:endParaRPr lang="ko-KR" sz="1200" dirty="0"/>
          </a:p>
        </p:txBody>
      </p:sp>
      <p:sp>
        <p:nvSpPr>
          <p:cNvPr id="61" name="Text 41"/>
          <p:cNvSpPr txBox="1"/>
          <p:nvPr/>
        </p:nvSpPr>
        <p:spPr>
          <a:xfrm>
            <a:off x="3108960" y="5532120"/>
            <a:ext cx="83512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 연간 결제 </a:t>
            </a:r>
            <a:pPr indent="0" marL="0">
              <a:buNone/>
            </a:pPr>
            <a:r>
              <a:rPr lang="ko-KR" sz="13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 790,000원 (월 65,833원꼴)</a:t>
            </a:r>
            <a:pPr indent="0" marL="0">
              <a:buNone/>
            </a:pPr>
            <a:r>
              <a:rPr lang="ko-KR" sz="13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vs   블로그 대행 </a:t>
            </a:r>
            <a:pPr indent="0" marL="0">
              <a:buNone/>
            </a:pPr>
            <a:r>
              <a:rPr lang="ko-KR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50~100만 원</a:t>
            </a:r>
            <a:endParaRPr lang="ko-KR" sz="1300" dirty="0"/>
          </a:p>
        </p:txBody>
      </p:sp>
      <p:sp>
        <p:nvSpPr>
          <p:cNvPr id="62" name="Text 42"/>
          <p:cNvSpPr txBox="1"/>
          <p:nvPr/>
        </p:nvSpPr>
        <p:spPr>
          <a:xfrm>
            <a:off x="5242255" y="62179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금액 공급가액 · VAT 10% 별도 · 세금계산서 자동 발급 · 출처: autoup.kr/pricing</a:t>
            </a:r>
            <a:endParaRPr lang="ko-KR" sz="900" dirty="0"/>
          </a:p>
        </p:txBody>
      </p:sp>
      <p:sp>
        <p:nvSpPr>
          <p:cNvPr id="64" name="Text 43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65" name="Text 44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 / 32</a:t>
            </a:r>
            <a:endParaRPr lang="ko-KR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3030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3030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스타터 vs 프로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프로에서는 매일 아침, 장사 보고와 다음 할 일까지 옵니다</a:t>
            </a:r>
            <a:endParaRPr lang="ko-KR" sz="30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83080"/>
          <a:ext cx="50292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1463040"/>
                <a:gridCol w="164592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b="1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스타터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b="1" dirty="0">
                          <a:solidFill>
                            <a:srgbClr val="C4FF4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프로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챗봇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 500건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무제한*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AI 마케팅 콘텐츠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 30건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무제한*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장사 브리핑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매일 아침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사장님 말투 학습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포함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악성 후기 탐지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포함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운영팀 지원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평일 9~18시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24시간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64592" marR="109728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5230368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* 공정 사용(fair-use) 한도 내 무제한 · AI 사용료는 모두 구독료에 포함</a:t>
            </a:r>
            <a:endParaRPr lang="ko-KR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897880" y="17830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4F7A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프로 전용 도구</a:t>
            </a:r>
            <a:endParaRPr lang="ko-KR" sz="1300" dirty="0"/>
          </a:p>
        </p:txBody>
      </p:sp>
      <p:sp>
        <p:nvSpPr>
          <p:cNvPr id="8" name="Shape 5"/>
          <p:cNvSpPr/>
          <p:nvPr/>
        </p:nvSpPr>
        <p:spPr>
          <a:xfrm>
            <a:off x="5897880" y="2148840"/>
            <a:ext cx="1817522" cy="1042416"/>
          </a:xfrm>
          <a:prstGeom prst="roundRect">
            <a:avLst>
              <a:gd name="adj" fmla="val 1228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044184" y="2295144"/>
            <a:ext cx="365760" cy="36576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39282" y="2390242"/>
            <a:ext cx="175565" cy="17556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044184" y="2697480"/>
            <a:ext cx="1588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매일 장사 브리핑</a:t>
            </a:r>
            <a:endParaRPr lang="ko-KR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6044184" y="2926080"/>
            <a:ext cx="1634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카카오톡·문자로 도착</a:t>
            </a:r>
            <a:endParaRPr lang="ko-KR" sz="950" dirty="0"/>
          </a:p>
        </p:txBody>
      </p:sp>
      <p:sp>
        <p:nvSpPr>
          <p:cNvPr id="13" name="Shape 9"/>
          <p:cNvSpPr/>
          <p:nvPr/>
        </p:nvSpPr>
        <p:spPr>
          <a:xfrm>
            <a:off x="7861706" y="2148840"/>
            <a:ext cx="1817522" cy="1042416"/>
          </a:xfrm>
          <a:prstGeom prst="roundRect">
            <a:avLst>
              <a:gd name="adj" fmla="val 1228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008010" y="2295144"/>
            <a:ext cx="365760" cy="36576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3108" y="2390242"/>
            <a:ext cx="175565" cy="17556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008010" y="2697480"/>
            <a:ext cx="1588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 코치</a:t>
            </a:r>
            <a:endParaRPr lang="ko-KR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8008010" y="2926080"/>
            <a:ext cx="1634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 흐름을 짚어 줍니다</a:t>
            </a:r>
            <a:endParaRPr lang="ko-KR" sz="950" dirty="0"/>
          </a:p>
        </p:txBody>
      </p:sp>
      <p:sp>
        <p:nvSpPr>
          <p:cNvPr id="18" name="Shape 13"/>
          <p:cNvSpPr/>
          <p:nvPr/>
        </p:nvSpPr>
        <p:spPr>
          <a:xfrm>
            <a:off x="9825533" y="2148840"/>
            <a:ext cx="1817522" cy="1042416"/>
          </a:xfrm>
          <a:prstGeom prst="roundRect">
            <a:avLst>
              <a:gd name="adj" fmla="val 1228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9971837" y="2295144"/>
            <a:ext cx="365760" cy="36576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6934" y="2390242"/>
            <a:ext cx="175565" cy="17556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9971837" y="2697480"/>
            <a:ext cx="1588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차별점 진단</a:t>
            </a:r>
            <a:endParaRPr lang="ko-KR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9971837" y="2926080"/>
            <a:ext cx="1634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가게만의 강점 찾기</a:t>
            </a:r>
            <a:endParaRPr lang="ko-KR" sz="950" dirty="0"/>
          </a:p>
        </p:txBody>
      </p:sp>
      <p:sp>
        <p:nvSpPr>
          <p:cNvPr id="23" name="Shape 17"/>
          <p:cNvSpPr/>
          <p:nvPr/>
        </p:nvSpPr>
        <p:spPr>
          <a:xfrm>
            <a:off x="5897880" y="3337560"/>
            <a:ext cx="1817522" cy="1042416"/>
          </a:xfrm>
          <a:prstGeom prst="roundRect">
            <a:avLst>
              <a:gd name="adj" fmla="val 1228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044184" y="3483864"/>
            <a:ext cx="365760" cy="36576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282" y="3578962"/>
            <a:ext cx="175565" cy="175565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044184" y="3886200"/>
            <a:ext cx="1588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 결정 보조</a:t>
            </a:r>
            <a:endParaRPr lang="ko-KR" sz="1200" dirty="0"/>
          </a:p>
        </p:txBody>
      </p:sp>
      <p:sp>
        <p:nvSpPr>
          <p:cNvPr id="27" name="Text 20"/>
          <p:cNvSpPr txBox="1"/>
          <p:nvPr/>
        </p:nvSpPr>
        <p:spPr>
          <a:xfrm>
            <a:off x="6044184" y="4114800"/>
            <a:ext cx="1634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가격을 정할 때 참고</a:t>
            </a:r>
            <a:endParaRPr lang="ko-KR" sz="950" dirty="0"/>
          </a:p>
        </p:txBody>
      </p:sp>
      <p:sp>
        <p:nvSpPr>
          <p:cNvPr id="28" name="Shape 21"/>
          <p:cNvSpPr/>
          <p:nvPr/>
        </p:nvSpPr>
        <p:spPr>
          <a:xfrm>
            <a:off x="7861706" y="3337560"/>
            <a:ext cx="1817522" cy="1042416"/>
          </a:xfrm>
          <a:prstGeom prst="roundRect">
            <a:avLst>
              <a:gd name="adj" fmla="val 1228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8008010" y="3483864"/>
            <a:ext cx="365760" cy="36576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3108" y="3578962"/>
            <a:ext cx="175565" cy="175565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008010" y="3886200"/>
            <a:ext cx="1588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단골 추천 시스템</a:t>
            </a:r>
            <a:endParaRPr lang="ko-KR" sz="1200" dirty="0"/>
          </a:p>
        </p:txBody>
      </p:sp>
      <p:sp>
        <p:nvSpPr>
          <p:cNvPr id="32" name="Text 24"/>
          <p:cNvSpPr txBox="1"/>
          <p:nvPr/>
        </p:nvSpPr>
        <p:spPr>
          <a:xfrm>
            <a:off x="8008010" y="4114800"/>
            <a:ext cx="1634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친구 데려오면 함께 혜택</a:t>
            </a:r>
            <a:endParaRPr lang="ko-KR" sz="950" dirty="0"/>
          </a:p>
        </p:txBody>
      </p:sp>
      <p:sp>
        <p:nvSpPr>
          <p:cNvPr id="33" name="Shape 25"/>
          <p:cNvSpPr/>
          <p:nvPr/>
        </p:nvSpPr>
        <p:spPr>
          <a:xfrm>
            <a:off x="9825533" y="3337560"/>
            <a:ext cx="1817522" cy="1042416"/>
          </a:xfrm>
          <a:prstGeom prst="roundRect">
            <a:avLst>
              <a:gd name="adj" fmla="val 1228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9971837" y="3483864"/>
            <a:ext cx="365760" cy="36576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3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6934" y="3578962"/>
            <a:ext cx="175565" cy="175565"/>
          </a:xfrm>
          <a:prstGeom prst="rect">
            <a:avLst/>
          </a:prstGeom>
        </p:spPr>
      </p:pic>
      <p:sp>
        <p:nvSpPr>
          <p:cNvPr id="36" name="Text 27"/>
          <p:cNvSpPr txBox="1"/>
          <p:nvPr/>
        </p:nvSpPr>
        <p:spPr>
          <a:xfrm>
            <a:off x="9971837" y="3886200"/>
            <a:ext cx="1588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ROI 분석</a:t>
            </a:r>
            <a:endParaRPr lang="ko-KR" sz="1200" dirty="0"/>
          </a:p>
        </p:txBody>
      </p:sp>
      <p:sp>
        <p:nvSpPr>
          <p:cNvPr id="37" name="Text 28"/>
          <p:cNvSpPr txBox="1"/>
          <p:nvPr/>
        </p:nvSpPr>
        <p:spPr>
          <a:xfrm>
            <a:off x="9971837" y="4114800"/>
            <a:ext cx="1634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쓴 돈 대비 성과 확인</a:t>
            </a:r>
            <a:endParaRPr lang="ko-KR" sz="950" dirty="0"/>
          </a:p>
        </p:txBody>
      </p:sp>
      <p:sp>
        <p:nvSpPr>
          <p:cNvPr id="38" name="Shape 29"/>
          <p:cNvSpPr/>
          <p:nvPr/>
        </p:nvSpPr>
        <p:spPr>
          <a:xfrm>
            <a:off x="5897880" y="4526280"/>
            <a:ext cx="1817522" cy="1042416"/>
          </a:xfrm>
          <a:prstGeom prst="roundRect">
            <a:avLst>
              <a:gd name="adj" fmla="val 1228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9" name="Shape 30"/>
          <p:cNvSpPr/>
          <p:nvPr/>
        </p:nvSpPr>
        <p:spPr>
          <a:xfrm>
            <a:off x="6044184" y="4672584"/>
            <a:ext cx="365760" cy="36576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40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9282" y="4767682"/>
            <a:ext cx="175565" cy="175565"/>
          </a:xfrm>
          <a:prstGeom prst="rect">
            <a:avLst/>
          </a:prstGeom>
        </p:spPr>
      </p:pic>
      <p:sp>
        <p:nvSpPr>
          <p:cNvPr id="41" name="Text 31"/>
          <p:cNvSpPr txBox="1"/>
          <p:nvPr/>
        </p:nvSpPr>
        <p:spPr>
          <a:xfrm>
            <a:off x="6044184" y="5074920"/>
            <a:ext cx="1588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 KPI 정산</a:t>
            </a:r>
            <a:endParaRPr lang="ko-KR" sz="1200" dirty="0"/>
          </a:p>
        </p:txBody>
      </p:sp>
      <p:sp>
        <p:nvSpPr>
          <p:cNvPr id="42" name="Text 32"/>
          <p:cNvSpPr txBox="1"/>
          <p:nvPr/>
        </p:nvSpPr>
        <p:spPr>
          <a:xfrm>
            <a:off x="6044184" y="5303520"/>
            <a:ext cx="1634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직원별 성과와 정산</a:t>
            </a:r>
            <a:endParaRPr lang="ko-KR" sz="950" dirty="0"/>
          </a:p>
        </p:txBody>
      </p:sp>
      <p:sp>
        <p:nvSpPr>
          <p:cNvPr id="43" name="Shape 33"/>
          <p:cNvSpPr/>
          <p:nvPr/>
        </p:nvSpPr>
        <p:spPr>
          <a:xfrm>
            <a:off x="7861706" y="4526280"/>
            <a:ext cx="1817522" cy="1042416"/>
          </a:xfrm>
          <a:prstGeom prst="roundRect">
            <a:avLst>
              <a:gd name="adj" fmla="val 1228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44" name="Shape 34"/>
          <p:cNvSpPr/>
          <p:nvPr/>
        </p:nvSpPr>
        <p:spPr>
          <a:xfrm>
            <a:off x="8008010" y="4672584"/>
            <a:ext cx="365760" cy="36576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4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3108" y="4767682"/>
            <a:ext cx="175565" cy="175565"/>
          </a:xfrm>
          <a:prstGeom prst="rect">
            <a:avLst/>
          </a:prstGeom>
        </p:spPr>
      </p:pic>
      <p:sp>
        <p:nvSpPr>
          <p:cNvPr id="46" name="Text 35"/>
          <p:cNvSpPr txBox="1"/>
          <p:nvPr/>
        </p:nvSpPr>
        <p:spPr>
          <a:xfrm>
            <a:off x="8008010" y="5074920"/>
            <a:ext cx="1588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음성메모 → 시술노트</a:t>
            </a:r>
            <a:endParaRPr lang="ko-KR" sz="1200" dirty="0"/>
          </a:p>
        </p:txBody>
      </p:sp>
      <p:sp>
        <p:nvSpPr>
          <p:cNvPr id="47" name="Text 36"/>
          <p:cNvSpPr txBox="1"/>
          <p:nvPr/>
        </p:nvSpPr>
        <p:spPr>
          <a:xfrm>
            <a:off x="8008010" y="5303520"/>
            <a:ext cx="1634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말로 남기면 기록 완성</a:t>
            </a:r>
            <a:endParaRPr lang="ko-KR" sz="950" dirty="0"/>
          </a:p>
        </p:txBody>
      </p:sp>
      <p:sp>
        <p:nvSpPr>
          <p:cNvPr id="48" name="Shape 37"/>
          <p:cNvSpPr/>
          <p:nvPr/>
        </p:nvSpPr>
        <p:spPr>
          <a:xfrm>
            <a:off x="9825533" y="4526280"/>
            <a:ext cx="1817522" cy="1042416"/>
          </a:xfrm>
          <a:prstGeom prst="roundRect">
            <a:avLst>
              <a:gd name="adj" fmla="val 1228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49" name="Shape 38"/>
          <p:cNvSpPr/>
          <p:nvPr/>
        </p:nvSpPr>
        <p:spPr>
          <a:xfrm>
            <a:off x="9971837" y="4672584"/>
            <a:ext cx="365760" cy="36576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5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6934" y="4767682"/>
            <a:ext cx="175565" cy="175565"/>
          </a:xfrm>
          <a:prstGeom prst="rect">
            <a:avLst/>
          </a:prstGeom>
        </p:spPr>
      </p:pic>
      <p:sp>
        <p:nvSpPr>
          <p:cNvPr id="51" name="Text 39"/>
          <p:cNvSpPr txBox="1"/>
          <p:nvPr/>
        </p:nvSpPr>
        <p:spPr>
          <a:xfrm>
            <a:off x="9971837" y="5074920"/>
            <a:ext cx="158892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회계 OCR</a:t>
            </a:r>
            <a:endParaRPr lang="ko-KR" sz="1200" dirty="0"/>
          </a:p>
        </p:txBody>
      </p:sp>
      <p:sp>
        <p:nvSpPr>
          <p:cNvPr id="52" name="Text 40"/>
          <p:cNvSpPr txBox="1"/>
          <p:nvPr/>
        </p:nvSpPr>
        <p:spPr>
          <a:xfrm>
            <a:off x="9971837" y="5303520"/>
            <a:ext cx="163464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영수증 사진을 글자로 인식</a:t>
            </a:r>
            <a:endParaRPr lang="ko-KR" sz="950" dirty="0"/>
          </a:p>
        </p:txBody>
      </p:sp>
      <p:sp>
        <p:nvSpPr>
          <p:cNvPr id="53" name="Shape 41"/>
          <p:cNvSpPr/>
          <p:nvPr/>
        </p:nvSpPr>
        <p:spPr>
          <a:xfrm>
            <a:off x="548640" y="5623560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54" name="Shape 42"/>
          <p:cNvSpPr/>
          <p:nvPr/>
        </p:nvSpPr>
        <p:spPr>
          <a:xfrm>
            <a:off x="694944" y="5742432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55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532" y="5828020"/>
            <a:ext cx="158008" cy="158008"/>
          </a:xfrm>
          <a:prstGeom prst="rect">
            <a:avLst/>
          </a:prstGeom>
        </p:spPr>
      </p:pic>
      <p:sp>
        <p:nvSpPr>
          <p:cNvPr id="56" name="Text 43"/>
          <p:cNvSpPr txBox="1"/>
          <p:nvPr/>
        </p:nvSpPr>
        <p:spPr>
          <a:xfrm>
            <a:off x="1152144" y="5623560"/>
            <a:ext cx="81381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체험 후</a:t>
            </a:r>
            <a:endParaRPr lang="ko-KR" sz="1200" dirty="0"/>
          </a:p>
        </p:txBody>
      </p:sp>
      <p:sp>
        <p:nvSpPr>
          <p:cNvPr id="57" name="Text 44"/>
          <p:cNvSpPr txBox="1"/>
          <p:nvPr/>
        </p:nvSpPr>
        <p:spPr>
          <a:xfrm>
            <a:off x="1965960" y="5623560"/>
            <a:ext cx="94942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7일 체험이 끝나면 프로로 이어집니다. 체험 중 언제든 취소하거나 스타터로 바꿀 수 있습니다.</a:t>
            </a:r>
            <a:endParaRPr lang="ko-KR" sz="1400" dirty="0"/>
          </a:p>
        </p:txBody>
      </p:sp>
      <p:sp>
        <p:nvSpPr>
          <p:cNvPr id="59" name="Text 45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60" name="Text 46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 / 32</a:t>
            </a:r>
            <a:endParaRPr lang="ko-KR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1887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홍보 요금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많이 올릴수록, 한 편당 비용은 내려갑니다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7276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홍보에는 프로(월 79,000원 상당)가 포함되고, 7개 채널 발행이 모두 들어 있습니다.</a:t>
            </a:r>
            <a:endParaRPr lang="ko-KR" sz="1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103120"/>
          <a:ext cx="5852160" cy="914400"/>
        </p:xfrm>
        <a:graphic>
          <a:graphicData uri="http://schemas.openxmlformats.org/drawingml/2006/table">
            <a:tbl>
              <a:tblPr/>
              <a:tblGrid>
                <a:gridCol w="1737360"/>
                <a:gridCol w="1097280"/>
                <a:gridCol w="1554480"/>
                <a:gridCol w="1463040"/>
              </a:tblGrid>
              <a:tr h="42976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250" b="1" dirty="0">
                          <a:solidFill>
                            <a:srgbClr val="C4FF4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발행 주기</a:t>
                      </a:r>
                      <a:endParaRPr lang="ko-KR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250" b="1" dirty="0">
                          <a:solidFill>
                            <a:srgbClr val="C4FF4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 발행</a:t>
                      </a:r>
                      <a:endParaRPr lang="ko-KR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250" b="1" dirty="0">
                          <a:solidFill>
                            <a:srgbClr val="C4FF4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월 요금</a:t>
                      </a:r>
                      <a:endParaRPr lang="ko-KR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250" b="1" dirty="0">
                          <a:solidFill>
                            <a:srgbClr val="C4FF43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편당 환산</a:t>
                      </a:r>
                      <a:endParaRPr lang="ko-KR" sz="12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0D10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 1회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4편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149,000원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37,250원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 2회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8편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219,000원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27,375원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 3회  추천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12편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289,000원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24,083원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FD6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 4회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16편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349,000원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21,813원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 5회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20편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399,000원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19,950원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 6회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24편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449,000원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18,708원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ko-KR" sz="130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주 7회 (매일)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28편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50" b="1" dirty="0">
                          <a:solidFill>
                            <a:srgbClr val="0B0D1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499,000원</a:t>
                      </a:r>
                      <a:endParaRPr lang="ko-KR" sz="13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ko-KR" sz="1300" dirty="0">
                          <a:solidFill>
                            <a:srgbClr val="545D69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17,821원</a:t>
                      </a:r>
                      <a:endParaRPr lang="ko-KR" sz="13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182880" marR="182880" marT="0" marB="0" anchor="ctr">
                    <a:lnL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6720840" y="2103120"/>
            <a:ext cx="4922215" cy="3438144"/>
          </a:xfrm>
          <a:prstGeom prst="roundRect">
            <a:avLst>
              <a:gd name="adj" fmla="val 4787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995160" y="22677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편당 비용 (원)</a:t>
            </a:r>
            <a:endParaRPr lang="ko-KR" sz="1400" dirty="0"/>
          </a:p>
        </p:txBody>
      </p:sp>
      <p:graphicFrame>
        <p:nvGraphicFramePr>
          <p:cNvPr id="9" name="Chart 0" descr=""/>
          <p:cNvGraphicFramePr/>
          <p:nvPr/>
        </p:nvGraphicFramePr>
        <p:xfrm>
          <a:off x="6858000" y="2606040"/>
          <a:ext cx="4647895" cy="28346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0" name="Text 6"/>
          <p:cNvSpPr txBox="1"/>
          <p:nvPr/>
        </p:nvSpPr>
        <p:spPr>
          <a:xfrm>
            <a:off x="548640" y="576072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편당 환산 = 월 요금 ÷ 월 발행 편수 (계산값) · VAT 별도 · 발행 채널: 업체 홈페이지·네이버 블로그·네이버 카페·티스토리·워드프레스·인스타그램·구글 블로거</a:t>
            </a:r>
            <a:endParaRPr lang="ko-KR" sz="1000" dirty="0"/>
          </a:p>
        </p:txBody>
      </p:sp>
      <p:sp>
        <p:nvSpPr>
          <p:cNvPr id="12" name="Text 7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 / 32</a:t>
            </a:r>
            <a:endParaRPr lang="ko-KR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45820" cy="310896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458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성장 플랜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체험단 캠페인까지 한 번에 맡기는 플랜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7276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홍보에 모모크루(체험단·이벤트 캠페인)를 묶었습니다. 따로 사는 것보다 저렴합니다.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5387188" cy="3291840"/>
          </a:xfrm>
          <a:prstGeom prst="roundRect">
            <a:avLst>
              <a:gd name="adj" fmla="val 5556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68680" y="2468880"/>
            <a:ext cx="548640" cy="54864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1326" y="2611526"/>
            <a:ext cx="263347" cy="263347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245059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2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그로스</a:t>
            </a:r>
            <a:endParaRPr lang="ko-KR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1554480" y="278892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00" strike="sngStrike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따로 사면 438,000원</a:t>
            </a:r>
            <a:endParaRPr lang="ko-KR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2826868" y="242316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ko-KR" sz="32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399,000</a:t>
            </a:r>
            <a:pPr algn="r" indent="0" marL="0">
              <a:buNone/>
            </a:pPr>
            <a:r>
              <a:rPr lang="ko-KR" sz="13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원 / 월</a:t>
            </a:r>
            <a:endParaRPr lang="ko-KR" sz="3200" dirty="0"/>
          </a:p>
        </p:txBody>
      </p:sp>
      <p:sp>
        <p:nvSpPr>
          <p:cNvPr id="12" name="Shape 9"/>
          <p:cNvSpPr/>
          <p:nvPr/>
        </p:nvSpPr>
        <p:spPr>
          <a:xfrm>
            <a:off x="868680" y="3246120"/>
            <a:ext cx="4747108" cy="0"/>
          </a:xfrm>
          <a:prstGeom prst="line">
            <a:avLst/>
          </a:prstGeom>
          <a:noFill/>
          <a:ln w="12700">
            <a:solidFill>
              <a:srgbClr val="252B33"/>
            </a:solidFill>
            <a:prstDash val="solid"/>
          </a:ln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502152"/>
            <a:ext cx="182880" cy="18288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161288" y="3447288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홍보 주 3회 (월 12편)</a:t>
            </a:r>
            <a:endParaRPr lang="ko-KR" sz="130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813048"/>
            <a:ext cx="182880" cy="18288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161288" y="3758184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모모크루 체험단·이벤트 무제한</a:t>
            </a:r>
            <a:endParaRPr lang="ko-KR" sz="13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123944"/>
            <a:ext cx="182880" cy="18288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161288" y="4069080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리뷰어 선정 (직접 + AI 자동)</a:t>
            </a:r>
            <a:endParaRPr lang="ko-KR" sz="1300" dirty="0"/>
          </a:p>
        </p:txBody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4434840"/>
            <a:ext cx="182880" cy="18288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1161288" y="4379976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현장 차감 쿠폰 자동 발급</a:t>
            </a:r>
            <a:endParaRPr lang="ko-KR" sz="130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745736"/>
            <a:ext cx="182880" cy="18288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1161288" y="4690872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후기 자동 검증 (30일 유지 확인)</a:t>
            </a:r>
            <a:endParaRPr lang="ko-KR" sz="1300" dirty="0"/>
          </a:p>
        </p:txBody>
      </p:sp>
      <p:pic>
        <p:nvPicPr>
          <p:cNvPr id="23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5056632"/>
            <a:ext cx="182880" cy="182880"/>
          </a:xfrm>
          <a:prstGeom prst="rect">
            <a:avLst/>
          </a:prstGeom>
        </p:spPr>
      </p:pic>
      <p:sp>
        <p:nvSpPr>
          <p:cNvPr id="24" name="Text 15"/>
          <p:cNvSpPr txBox="1"/>
          <p:nvPr/>
        </p:nvSpPr>
        <p:spPr>
          <a:xfrm>
            <a:off x="1161288" y="5001768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체험단 글감을 홍보 글로 재활용</a:t>
            </a:r>
            <a:endParaRPr lang="ko-KR" sz="1300" dirty="0"/>
          </a:p>
        </p:txBody>
      </p:sp>
      <p:sp>
        <p:nvSpPr>
          <p:cNvPr id="25" name="Shape 16"/>
          <p:cNvSpPr/>
          <p:nvPr/>
        </p:nvSpPr>
        <p:spPr>
          <a:xfrm>
            <a:off x="6255868" y="2148840"/>
            <a:ext cx="5387188" cy="3291840"/>
          </a:xfrm>
          <a:prstGeom prst="roundRect">
            <a:avLst>
              <a:gd name="adj" fmla="val 5556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26" name="Shape 17"/>
          <p:cNvSpPr/>
          <p:nvPr/>
        </p:nvSpPr>
        <p:spPr>
          <a:xfrm>
            <a:off x="6575908" y="2468880"/>
            <a:ext cx="548640" cy="548640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8554" y="2611526"/>
            <a:ext cx="263347" cy="263347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7261708" y="245059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2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프리미어</a:t>
            </a:r>
            <a:endParaRPr lang="ko-KR" sz="2000" dirty="0"/>
          </a:p>
        </p:txBody>
      </p:sp>
      <p:sp>
        <p:nvSpPr>
          <p:cNvPr id="29" name="Text 19"/>
          <p:cNvSpPr txBox="1"/>
          <p:nvPr/>
        </p:nvSpPr>
        <p:spPr>
          <a:xfrm>
            <a:off x="7261708" y="2788920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00" strike="sngStrike" dirty="0">
                <a:solidFill>
                  <a:srgbClr val="3A4A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따로 사면 747,000원</a:t>
            </a:r>
            <a:endParaRPr lang="ko-KR" sz="1100" dirty="0"/>
          </a:p>
        </p:txBody>
      </p:sp>
      <p:sp>
        <p:nvSpPr>
          <p:cNvPr id="30" name="Text 20"/>
          <p:cNvSpPr txBox="1"/>
          <p:nvPr/>
        </p:nvSpPr>
        <p:spPr>
          <a:xfrm>
            <a:off x="8534095" y="2423160"/>
            <a:ext cx="2834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ko-KR" sz="32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699,000</a:t>
            </a:r>
            <a:pPr algn="r" indent="0" marL="0">
              <a:buNone/>
            </a:pPr>
            <a:r>
              <a:rPr lang="ko-KR" sz="1300" dirty="0">
                <a:solidFill>
                  <a:srgbClr val="3A4A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원 / 월</a:t>
            </a:r>
            <a:endParaRPr lang="ko-KR" sz="3200" dirty="0"/>
          </a:p>
        </p:txBody>
      </p:sp>
      <p:sp>
        <p:nvSpPr>
          <p:cNvPr id="31" name="Shape 21"/>
          <p:cNvSpPr/>
          <p:nvPr/>
        </p:nvSpPr>
        <p:spPr>
          <a:xfrm>
            <a:off x="6575908" y="3246120"/>
            <a:ext cx="4747108" cy="0"/>
          </a:xfrm>
          <a:prstGeom prst="line">
            <a:avLst/>
          </a:prstGeom>
          <a:noFill/>
          <a:ln w="12700">
            <a:solidFill>
              <a:srgbClr val="9DD12E"/>
            </a:solidFill>
            <a:prstDash val="solid"/>
          </a:ln>
        </p:spPr>
      </p:sp>
      <p:pic>
        <p:nvPicPr>
          <p:cNvPr id="32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5908" y="3502152"/>
            <a:ext cx="182880" cy="18288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6868516" y="3447288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자동 홍보 주 5회 (월 20편)</a:t>
            </a:r>
            <a:endParaRPr lang="ko-KR" sz="1300" dirty="0"/>
          </a:p>
        </p:txBody>
      </p:sp>
      <p:pic>
        <p:nvPicPr>
          <p:cNvPr id="3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75908" y="3813048"/>
            <a:ext cx="182880" cy="182880"/>
          </a:xfrm>
          <a:prstGeom prst="rect">
            <a:avLst/>
          </a:prstGeom>
        </p:spPr>
      </p:pic>
      <p:sp>
        <p:nvSpPr>
          <p:cNvPr id="35" name="Text 23"/>
          <p:cNvSpPr txBox="1"/>
          <p:nvPr/>
        </p:nvSpPr>
        <p:spPr>
          <a:xfrm>
            <a:off x="6868516" y="3758184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모모크루 캠페인 포함</a:t>
            </a:r>
            <a:endParaRPr lang="ko-KR" sz="1300" dirty="0"/>
          </a:p>
        </p:txBody>
      </p:sp>
      <p:pic>
        <p:nvPicPr>
          <p:cNvPr id="36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75908" y="4123944"/>
            <a:ext cx="182880" cy="182880"/>
          </a:xfrm>
          <a:prstGeom prst="rect">
            <a:avLst/>
          </a:prstGeom>
        </p:spPr>
      </p:pic>
      <p:sp>
        <p:nvSpPr>
          <p:cNvPr id="37" name="Text 24"/>
          <p:cNvSpPr txBox="1"/>
          <p:nvPr/>
        </p:nvSpPr>
        <p:spPr>
          <a:xfrm>
            <a:off x="6868516" y="4069080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전담 매니저 배정 (콘텐츠 검수)</a:t>
            </a:r>
            <a:endParaRPr lang="ko-KR" sz="1300" dirty="0"/>
          </a:p>
        </p:txBody>
      </p:sp>
      <p:pic>
        <p:nvPicPr>
          <p:cNvPr id="38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575908" y="4434840"/>
            <a:ext cx="182880" cy="182880"/>
          </a:xfrm>
          <a:prstGeom prst="rect">
            <a:avLst/>
          </a:prstGeom>
        </p:spPr>
      </p:pic>
      <p:sp>
        <p:nvSpPr>
          <p:cNvPr id="39" name="Text 25"/>
          <p:cNvSpPr txBox="1"/>
          <p:nvPr/>
        </p:nvSpPr>
        <p:spPr>
          <a:xfrm>
            <a:off x="6868516" y="4379976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월간 캠페인 기획·세팅 대행</a:t>
            </a:r>
            <a:endParaRPr lang="ko-KR" sz="1300" dirty="0"/>
          </a:p>
        </p:txBody>
      </p:sp>
      <p:pic>
        <p:nvPicPr>
          <p:cNvPr id="40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75908" y="4745736"/>
            <a:ext cx="182880" cy="182880"/>
          </a:xfrm>
          <a:prstGeom prst="rect">
            <a:avLst/>
          </a:prstGeom>
        </p:spPr>
      </p:pic>
      <p:sp>
        <p:nvSpPr>
          <p:cNvPr id="41" name="Text 26"/>
          <p:cNvSpPr txBox="1"/>
          <p:nvPr/>
        </p:nvSpPr>
        <p:spPr>
          <a:xfrm>
            <a:off x="6868516" y="4690872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월간 성과 리포트 + 전화 미팅</a:t>
            </a:r>
            <a:endParaRPr lang="ko-KR" sz="1300" dirty="0"/>
          </a:p>
        </p:txBody>
      </p:sp>
      <p:pic>
        <p:nvPicPr>
          <p:cNvPr id="42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75908" y="5056632"/>
            <a:ext cx="182880" cy="182880"/>
          </a:xfrm>
          <a:prstGeom prst="rect">
            <a:avLst/>
          </a:prstGeom>
        </p:spPr>
      </p:pic>
      <p:sp>
        <p:nvSpPr>
          <p:cNvPr id="43" name="Text 27"/>
          <p:cNvSpPr txBox="1"/>
          <p:nvPr/>
        </p:nvSpPr>
        <p:spPr>
          <a:xfrm>
            <a:off x="6868516" y="5001768"/>
            <a:ext cx="44727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30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도메인·채널 연동 대행 · 당일 응답</a:t>
            </a:r>
            <a:endParaRPr lang="ko-KR" sz="1300" dirty="0"/>
          </a:p>
        </p:txBody>
      </p:sp>
      <p:sp>
        <p:nvSpPr>
          <p:cNvPr id="44" name="Shape 28"/>
          <p:cNvSpPr/>
          <p:nvPr/>
        </p:nvSpPr>
        <p:spPr>
          <a:xfrm>
            <a:off x="548640" y="5623560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252B33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45" name="Shape 29"/>
          <p:cNvSpPr/>
          <p:nvPr/>
        </p:nvSpPr>
        <p:spPr>
          <a:xfrm>
            <a:off x="694944" y="5742432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4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80532" y="5828020"/>
            <a:ext cx="158008" cy="158008"/>
          </a:xfrm>
          <a:prstGeom prst="rect">
            <a:avLst/>
          </a:prstGeom>
        </p:spPr>
      </p:pic>
      <p:sp>
        <p:nvSpPr>
          <p:cNvPr id="47" name="Text 30"/>
          <p:cNvSpPr txBox="1"/>
          <p:nvPr/>
        </p:nvSpPr>
        <p:spPr>
          <a:xfrm>
            <a:off x="1152144" y="5623560"/>
            <a:ext cx="10308031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체험단 대행(연 300만 원 상당)을 대신하고, 모인 손님 명단은 매장 소유로 남습니다.</a:t>
            </a:r>
            <a:endParaRPr lang="ko-KR" sz="1400" dirty="0"/>
          </a:p>
        </p:txBody>
      </p:sp>
      <p:sp>
        <p:nvSpPr>
          <p:cNvPr id="49" name="Text 31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50" name="Text 32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 / 32</a:t>
            </a:r>
            <a:endParaRPr lang="ko-KR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옵션 · 맞춤 설계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필요한 만큼 더하고, 업종에 맞게 설계합니다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6420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4F7A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 옵션 (프로에 추가)</a:t>
            </a:r>
            <a:endParaRPr lang="ko-KR" sz="1300" dirty="0"/>
          </a:p>
        </p:txBody>
      </p:sp>
      <p:sp>
        <p:nvSpPr>
          <p:cNvPr id="6" name="Shape 4"/>
          <p:cNvSpPr/>
          <p:nvPr/>
        </p:nvSpPr>
        <p:spPr>
          <a:xfrm>
            <a:off x="548640" y="2029968"/>
            <a:ext cx="5943600" cy="658368"/>
          </a:xfrm>
          <a:prstGeom prst="roundRect">
            <a:avLst>
              <a:gd name="adj" fmla="val 16667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2157984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0407" y="2262591"/>
            <a:ext cx="193121" cy="193121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234440" y="21214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발행 1회 추가</a:t>
            </a:r>
            <a:endParaRPr lang="ko-KR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2386584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 1회(월 4편)씩 추가 · 회차별 차등</a:t>
            </a:r>
            <a:endParaRPr lang="ko-KR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434840" y="2029968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13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+50,000원~ / 월</a:t>
            </a:r>
            <a:endParaRPr lang="ko-KR" sz="1300" dirty="0"/>
          </a:p>
        </p:txBody>
      </p:sp>
      <p:sp>
        <p:nvSpPr>
          <p:cNvPr id="12" name="Shape 9"/>
          <p:cNvSpPr/>
          <p:nvPr/>
        </p:nvSpPr>
        <p:spPr>
          <a:xfrm>
            <a:off x="548640" y="2798064"/>
            <a:ext cx="5943600" cy="658368"/>
          </a:xfrm>
          <a:prstGeom prst="roundRect">
            <a:avLst>
              <a:gd name="adj" fmla="val 16667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85800" y="2926080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407" y="3030687"/>
            <a:ext cx="193121" cy="193121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1234440" y="288950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모모크루 캠페인</a:t>
            </a:r>
            <a:endParaRPr lang="ko-KR" sz="1350" dirty="0"/>
          </a:p>
        </p:txBody>
      </p:sp>
      <p:sp>
        <p:nvSpPr>
          <p:cNvPr id="16" name="Text 12"/>
          <p:cNvSpPr txBox="1"/>
          <p:nvPr/>
        </p:nvSpPr>
        <p:spPr>
          <a:xfrm>
            <a:off x="1234440" y="3154680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체험단·이벤트 무제한 · 선정·쿠폰·후기 검증</a:t>
            </a:r>
            <a:endParaRPr lang="ko-KR" sz="1050" dirty="0"/>
          </a:p>
        </p:txBody>
      </p:sp>
      <p:sp>
        <p:nvSpPr>
          <p:cNvPr id="17" name="Text 13"/>
          <p:cNvSpPr txBox="1"/>
          <p:nvPr/>
        </p:nvSpPr>
        <p:spPr>
          <a:xfrm>
            <a:off x="4434840" y="2798064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13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+149,000원 / 월</a:t>
            </a:r>
            <a:endParaRPr lang="ko-KR" sz="1300" dirty="0"/>
          </a:p>
        </p:txBody>
      </p:sp>
      <p:sp>
        <p:nvSpPr>
          <p:cNvPr id="18" name="Shape 14"/>
          <p:cNvSpPr/>
          <p:nvPr/>
        </p:nvSpPr>
        <p:spPr>
          <a:xfrm>
            <a:off x="548640" y="3566160"/>
            <a:ext cx="5943600" cy="658368"/>
          </a:xfrm>
          <a:prstGeom prst="roundRect">
            <a:avLst>
              <a:gd name="adj" fmla="val 16667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685800" y="3694176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07" y="3798783"/>
            <a:ext cx="193121" cy="193121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1234440" y="365760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전담 매니저</a:t>
            </a:r>
            <a:endParaRPr lang="ko-KR" sz="1350" dirty="0"/>
          </a:p>
        </p:txBody>
      </p:sp>
      <p:sp>
        <p:nvSpPr>
          <p:cNvPr id="22" name="Text 17"/>
          <p:cNvSpPr txBox="1"/>
          <p:nvPr/>
        </p:nvSpPr>
        <p:spPr>
          <a:xfrm>
            <a:off x="1234440" y="3922776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콘텐츠 검수 · 월간 리포트 · 전화 미팅</a:t>
            </a:r>
            <a:endParaRPr lang="ko-KR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4434840" y="3566160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13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+199,000원 / 월</a:t>
            </a:r>
            <a:endParaRPr lang="ko-KR" sz="1300" dirty="0"/>
          </a:p>
        </p:txBody>
      </p:sp>
      <p:sp>
        <p:nvSpPr>
          <p:cNvPr id="24" name="Shape 19"/>
          <p:cNvSpPr/>
          <p:nvPr/>
        </p:nvSpPr>
        <p:spPr>
          <a:xfrm>
            <a:off x="548640" y="4334256"/>
            <a:ext cx="5943600" cy="658368"/>
          </a:xfrm>
          <a:prstGeom prst="roundRect">
            <a:avLst>
              <a:gd name="adj" fmla="val 16667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5" name="Shape 20"/>
          <p:cNvSpPr/>
          <p:nvPr/>
        </p:nvSpPr>
        <p:spPr>
          <a:xfrm>
            <a:off x="685800" y="4462272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07" y="4566879"/>
            <a:ext cx="193121" cy="193121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1234440" y="442569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추가 매장</a:t>
            </a:r>
            <a:endParaRPr lang="ko-KR" sz="1350" dirty="0"/>
          </a:p>
        </p:txBody>
      </p:sp>
      <p:sp>
        <p:nvSpPr>
          <p:cNvPr id="28" name="Text 22"/>
          <p:cNvSpPr txBox="1"/>
          <p:nvPr/>
        </p:nvSpPr>
        <p:spPr>
          <a:xfrm>
            <a:off x="1234440" y="469087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매장당 월 기준 · 프로 대비 30% 할인 · 관리자 1계정</a:t>
            </a:r>
            <a:endParaRPr lang="ko-KR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4434840" y="4334256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13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+55,000원 / 매장</a:t>
            </a:r>
            <a:endParaRPr lang="ko-KR" sz="1300" dirty="0"/>
          </a:p>
        </p:txBody>
      </p:sp>
      <p:sp>
        <p:nvSpPr>
          <p:cNvPr id="30" name="Shape 24"/>
          <p:cNvSpPr/>
          <p:nvPr/>
        </p:nvSpPr>
        <p:spPr>
          <a:xfrm>
            <a:off x="548640" y="5102352"/>
            <a:ext cx="5943600" cy="658368"/>
          </a:xfrm>
          <a:prstGeom prst="roundRect">
            <a:avLst>
              <a:gd name="adj" fmla="val 16667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685800" y="5230368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407" y="5334975"/>
            <a:ext cx="193121" cy="193121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1234440" y="519379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음성 응대 (출시 예정)</a:t>
            </a:r>
            <a:endParaRPr lang="ko-KR" sz="1350" dirty="0"/>
          </a:p>
        </p:txBody>
      </p:sp>
      <p:sp>
        <p:nvSpPr>
          <p:cNvPr id="34" name="Text 27"/>
          <p:cNvSpPr txBox="1"/>
          <p:nvPr/>
        </p:nvSpPr>
        <p:spPr>
          <a:xfrm>
            <a:off x="1234440" y="545896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전화 자동 응대 · 통화 요약</a:t>
            </a:r>
            <a:endParaRPr lang="ko-KR" sz="1050" dirty="0"/>
          </a:p>
        </p:txBody>
      </p:sp>
      <p:sp>
        <p:nvSpPr>
          <p:cNvPr id="35" name="Text 28"/>
          <p:cNvSpPr txBox="1"/>
          <p:nvPr/>
        </p:nvSpPr>
        <p:spPr>
          <a:xfrm>
            <a:off x="4434840" y="5102352"/>
            <a:ext cx="1874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13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+49,000원 / 월</a:t>
            </a:r>
            <a:endParaRPr lang="ko-KR" sz="1300" dirty="0"/>
          </a:p>
        </p:txBody>
      </p:sp>
      <p:sp>
        <p:nvSpPr>
          <p:cNvPr id="36" name="Text 29"/>
          <p:cNvSpPr txBox="1"/>
          <p:nvPr/>
        </p:nvSpPr>
        <p:spPr>
          <a:xfrm>
            <a:off x="6812280" y="166420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300" b="1" dirty="0">
                <a:solidFill>
                  <a:srgbClr val="4F7A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맞춤 설계 라인</a:t>
            </a:r>
            <a:endParaRPr lang="ko-KR" sz="1300" dirty="0"/>
          </a:p>
        </p:txBody>
      </p:sp>
      <p:sp>
        <p:nvSpPr>
          <p:cNvPr id="37" name="Shape 30"/>
          <p:cNvSpPr/>
          <p:nvPr/>
        </p:nvSpPr>
        <p:spPr>
          <a:xfrm>
            <a:off x="6812280" y="2029968"/>
            <a:ext cx="4830775" cy="950976"/>
          </a:xfrm>
          <a:prstGeom prst="roundRect">
            <a:avLst>
              <a:gd name="adj" fmla="val 13462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8" name="Text 31"/>
          <p:cNvSpPr txBox="1"/>
          <p:nvPr/>
        </p:nvSpPr>
        <p:spPr>
          <a:xfrm>
            <a:off x="7040880" y="215798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표준</a:t>
            </a:r>
            <a:endParaRPr lang="ko-KR" sz="1500" dirty="0"/>
          </a:p>
        </p:txBody>
      </p:sp>
      <p:sp>
        <p:nvSpPr>
          <p:cNvPr id="39" name="Text 32"/>
          <p:cNvSpPr txBox="1"/>
          <p:nvPr/>
        </p:nvSpPr>
        <p:spPr>
          <a:xfrm>
            <a:off x="9037015" y="215798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39,000 ~ 699,000원</a:t>
            </a:r>
            <a:endParaRPr lang="ko-KR" sz="1400" dirty="0"/>
          </a:p>
        </p:txBody>
      </p:sp>
      <p:sp>
        <p:nvSpPr>
          <p:cNvPr id="40" name="Text 33"/>
          <p:cNvSpPr txBox="1"/>
          <p:nvPr/>
        </p:nvSpPr>
        <p:spPr>
          <a:xfrm>
            <a:off x="7040880" y="2487168"/>
            <a:ext cx="4373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소상공인 매장</a:t>
            </a:r>
            <a:endParaRPr lang="ko-KR" sz="1050" dirty="0"/>
          </a:p>
        </p:txBody>
      </p:sp>
      <p:sp>
        <p:nvSpPr>
          <p:cNvPr id="41" name="Shape 34"/>
          <p:cNvSpPr/>
          <p:nvPr/>
        </p:nvSpPr>
        <p:spPr>
          <a:xfrm>
            <a:off x="6812280" y="3108960"/>
            <a:ext cx="4830775" cy="950976"/>
          </a:xfrm>
          <a:prstGeom prst="roundRect">
            <a:avLst>
              <a:gd name="adj" fmla="val 13462"/>
            </a:avLst>
          </a:prstGeom>
          <a:solidFill>
            <a:srgbClr val="171B21"/>
          </a:solidFill>
          <a:ln w="12700">
            <a:solidFill>
              <a:srgbClr val="171B21"/>
            </a:solidFill>
            <a:prstDash val="solid"/>
          </a:ln>
        </p:spPr>
      </p:sp>
      <p:sp>
        <p:nvSpPr>
          <p:cNvPr id="42" name="Text 35"/>
          <p:cNvSpPr txBox="1"/>
          <p:nvPr/>
        </p:nvSpPr>
        <p:spPr>
          <a:xfrm>
            <a:off x="7040880" y="323697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전문 라인</a:t>
            </a:r>
            <a:endParaRPr lang="ko-KR" sz="1500" dirty="0"/>
          </a:p>
        </p:txBody>
      </p:sp>
      <p:sp>
        <p:nvSpPr>
          <p:cNvPr id="43" name="Text 36"/>
          <p:cNvSpPr txBox="1"/>
          <p:nvPr/>
        </p:nvSpPr>
        <p:spPr>
          <a:xfrm>
            <a:off x="9037015" y="3236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800,000원~</a:t>
            </a:r>
            <a:endParaRPr lang="ko-KR" sz="1400" dirty="0"/>
          </a:p>
        </p:txBody>
      </p:sp>
      <p:sp>
        <p:nvSpPr>
          <p:cNvPr id="44" name="Text 37"/>
          <p:cNvSpPr txBox="1"/>
          <p:nvPr/>
        </p:nvSpPr>
        <p:spPr>
          <a:xfrm>
            <a:off x="7040880" y="3566160"/>
            <a:ext cx="4373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0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인테리어·시공·병의원·B2B 납품·급식·전문 자격 (계약 규모 수백~수천만 원)</a:t>
            </a:r>
            <a:endParaRPr lang="ko-KR" sz="1050" dirty="0"/>
          </a:p>
        </p:txBody>
      </p:sp>
      <p:sp>
        <p:nvSpPr>
          <p:cNvPr id="45" name="Shape 38"/>
          <p:cNvSpPr/>
          <p:nvPr/>
        </p:nvSpPr>
        <p:spPr>
          <a:xfrm>
            <a:off x="6812280" y="4187952"/>
            <a:ext cx="4830775" cy="950976"/>
          </a:xfrm>
          <a:prstGeom prst="roundRect">
            <a:avLst>
              <a:gd name="adj" fmla="val 13462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46" name="Text 39"/>
          <p:cNvSpPr txBox="1"/>
          <p:nvPr/>
        </p:nvSpPr>
        <p:spPr>
          <a:xfrm>
            <a:off x="7040880" y="431596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5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대형 라인</a:t>
            </a:r>
            <a:endParaRPr lang="ko-KR" sz="1500" dirty="0"/>
          </a:p>
        </p:txBody>
      </p:sp>
      <p:sp>
        <p:nvSpPr>
          <p:cNvPr id="47" name="Text 40"/>
          <p:cNvSpPr txBox="1"/>
          <p:nvPr/>
        </p:nvSpPr>
        <p:spPr>
          <a:xfrm>
            <a:off x="9037015" y="431596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ko-KR" sz="1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3,000,000원~</a:t>
            </a:r>
            <a:endParaRPr lang="ko-KR" sz="1400" dirty="0"/>
          </a:p>
        </p:txBody>
      </p:sp>
      <p:sp>
        <p:nvSpPr>
          <p:cNvPr id="48" name="Text 41"/>
          <p:cNvSpPr txBox="1"/>
          <p:nvPr/>
        </p:nvSpPr>
        <p:spPr>
          <a:xfrm>
            <a:off x="7040880" y="4645152"/>
            <a:ext cx="43735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ko-KR" sz="10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경쟁이 치열한 상권 · 브랜드 단위 · 전용 기능 개발</a:t>
            </a:r>
            <a:endParaRPr lang="ko-KR" sz="1050" dirty="0"/>
          </a:p>
        </p:txBody>
      </p:sp>
      <p:sp>
        <p:nvSpPr>
          <p:cNvPr id="49" name="Text 42"/>
          <p:cNvSpPr txBox="1"/>
          <p:nvPr/>
        </p:nvSpPr>
        <p:spPr>
          <a:xfrm>
            <a:off x="6812280" y="5303520"/>
            <a:ext cx="483077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ko-KR" sz="105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전문·대형 라인: 업종·상권 진단, 경쟁사 상위 콘텐츠 분석, 12개월 콘텐츠 설계, 검색 순위 리포트, 전담 매니저 포함</a:t>
            </a:r>
            <a:endParaRPr lang="ko-KR" sz="1050" dirty="0"/>
          </a:p>
        </p:txBody>
      </p:sp>
      <p:sp>
        <p:nvSpPr>
          <p:cNvPr id="50" name="Shape 43"/>
          <p:cNvSpPr/>
          <p:nvPr/>
        </p:nvSpPr>
        <p:spPr>
          <a:xfrm>
            <a:off x="548640" y="5852160"/>
            <a:ext cx="11094415" cy="502920"/>
          </a:xfrm>
          <a:prstGeom prst="roundRect">
            <a:avLst>
              <a:gd name="adj" fmla="val 25455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51" name="Shape 44"/>
          <p:cNvSpPr/>
          <p:nvPr/>
        </p:nvSpPr>
        <p:spPr>
          <a:xfrm>
            <a:off x="694944" y="5939028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5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32" y="6024616"/>
            <a:ext cx="158008" cy="158008"/>
          </a:xfrm>
          <a:prstGeom prst="rect">
            <a:avLst/>
          </a:prstGeom>
        </p:spPr>
      </p:pic>
      <p:sp>
        <p:nvSpPr>
          <p:cNvPr id="53" name="Text 45"/>
          <p:cNvSpPr txBox="1"/>
          <p:nvPr/>
        </p:nvSpPr>
        <p:spPr>
          <a:xfrm>
            <a:off x="1152144" y="5852160"/>
            <a:ext cx="11064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전문직이라면</a:t>
            </a:r>
            <a:endParaRPr lang="ko-KR" sz="1200" dirty="0"/>
          </a:p>
        </p:txBody>
      </p:sp>
      <p:sp>
        <p:nvSpPr>
          <p:cNvPr id="54" name="Text 46"/>
          <p:cNvSpPr txBox="1"/>
          <p:nvPr/>
        </p:nvSpPr>
        <p:spPr>
          <a:xfrm>
            <a:off x="2258568" y="5852160"/>
            <a:ext cx="9201607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변호사·세무사·노무사·법무사·변리사·행정사·회계사는 '오토업 프로'로 따로 안내해 드립니다.</a:t>
            </a:r>
            <a:endParaRPr lang="ko-KR" sz="1400" dirty="0"/>
          </a:p>
        </p:txBody>
      </p:sp>
      <p:sp>
        <p:nvSpPr>
          <p:cNvPr id="56" name="Text 47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57" name="Text 48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 / 32</a:t>
            </a:r>
            <a:endParaRPr lang="ko-KR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458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458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본전 계산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달에 손님 몇 명이면 본전일까요?</a:t>
            </a:r>
            <a:endParaRPr lang="ko-KR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572768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ko-KR" sz="14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스타터 요금 월 39,000원 기준, 객단가(손님 1명이 쓰는 평균 금액)별로 계산했습니다.</a:t>
            </a:r>
            <a:endParaRPr lang="ko-KR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2194560"/>
            <a:ext cx="4297680" cy="1005840"/>
          </a:xfrm>
          <a:prstGeom prst="roundRect">
            <a:avLst>
              <a:gd name="adj" fmla="val 14545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23774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객단가 2만 원 매장</a:t>
            </a:r>
            <a:endParaRPr lang="ko-KR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6974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 2명이면 한 달 요금 회수</a:t>
            </a:r>
            <a:endParaRPr lang="ko-KR" sz="1450" dirty="0"/>
          </a:p>
        </p:txBody>
      </p:sp>
      <p:sp>
        <p:nvSpPr>
          <p:cNvPr id="9" name="Text 7"/>
          <p:cNvSpPr txBox="1"/>
          <p:nvPr/>
        </p:nvSpPr>
        <p:spPr>
          <a:xfrm>
            <a:off x="3566160" y="224028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4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pPr algn="r" indent="0" marL="0">
              <a:buNone/>
            </a:pPr>
            <a:r>
              <a:rPr lang="ko-KR" sz="1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</a:t>
            </a:r>
            <a:endParaRPr lang="ko-KR" sz="4400" dirty="0"/>
          </a:p>
        </p:txBody>
      </p:sp>
      <p:sp>
        <p:nvSpPr>
          <p:cNvPr id="10" name="Shape 8"/>
          <p:cNvSpPr/>
          <p:nvPr/>
        </p:nvSpPr>
        <p:spPr>
          <a:xfrm>
            <a:off x="548640" y="3337560"/>
            <a:ext cx="4297680" cy="1005840"/>
          </a:xfrm>
          <a:prstGeom prst="roundRect">
            <a:avLst>
              <a:gd name="adj" fmla="val 14545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520440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객단가 4만 원 매장</a:t>
            </a:r>
            <a:endParaRPr lang="ko-KR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38404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손님 1명이면 한 달 요금 회수</a:t>
            </a:r>
            <a:endParaRPr lang="ko-KR" sz="1450" dirty="0"/>
          </a:p>
        </p:txBody>
      </p:sp>
      <p:sp>
        <p:nvSpPr>
          <p:cNvPr id="13" name="Text 11"/>
          <p:cNvSpPr txBox="1"/>
          <p:nvPr/>
        </p:nvSpPr>
        <p:spPr>
          <a:xfrm>
            <a:off x="3566160" y="3383280"/>
            <a:ext cx="1097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4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pPr algn="r" indent="0" marL="0">
              <a:buNone/>
            </a:pPr>
            <a:r>
              <a:rPr lang="ko-KR" sz="16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</a:t>
            </a:r>
            <a:endParaRPr lang="ko-KR" sz="4400" dirty="0"/>
          </a:p>
        </p:txBody>
      </p:sp>
      <p:sp>
        <p:nvSpPr>
          <p:cNvPr id="14" name="Shape 12"/>
          <p:cNvSpPr/>
          <p:nvPr/>
        </p:nvSpPr>
        <p:spPr>
          <a:xfrm>
            <a:off x="548640" y="4480560"/>
            <a:ext cx="4297680" cy="1225296"/>
          </a:xfrm>
          <a:prstGeom prst="roundRect">
            <a:avLst>
              <a:gd name="adj" fmla="val 1194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22960" y="4590288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100" b="1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오토업 산정 · 매장 한 곳 평균</a:t>
            </a:r>
            <a:endParaRPr lang="ko-KR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822960" y="4846320"/>
            <a:ext cx="3840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2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월 30만 원+ </a:t>
            </a:r>
            <a:pPr indent="0" marL="0">
              <a:buNone/>
            </a:pPr>
            <a:r>
              <a:rPr lang="ko-KR" sz="13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업무 절감 환산</a:t>
            </a:r>
            <a:endParaRPr lang="ko-KR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303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dirty="0">
                <a:solidFill>
                  <a:srgbClr val="C8CFD6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챗봇 응대 23시간 · 단골 연락 12건 · 매출 분석 4회</a:t>
            </a:r>
            <a:endParaRPr lang="ko-KR" sz="1050" dirty="0"/>
          </a:p>
        </p:txBody>
      </p:sp>
      <p:sp>
        <p:nvSpPr>
          <p:cNvPr id="18" name="Shape 16"/>
          <p:cNvSpPr/>
          <p:nvPr/>
        </p:nvSpPr>
        <p:spPr>
          <a:xfrm>
            <a:off x="5257800" y="2194560"/>
            <a:ext cx="6385255" cy="3511296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12700">
            <a:solidFill>
              <a:srgbClr val="E2E6E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577840" y="2377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1년 동안 드는 비용 (만 원)</a:t>
            </a:r>
            <a:endParaRPr lang="ko-KR" sz="1400" dirty="0"/>
          </a:p>
        </p:txBody>
      </p:sp>
      <p:graphicFrame>
        <p:nvGraphicFramePr>
          <p:cNvPr id="20" name="Chart 0" descr=""/>
          <p:cNvGraphicFramePr/>
          <p:nvPr/>
        </p:nvGraphicFramePr>
        <p:xfrm>
          <a:off x="5440680" y="2697480"/>
          <a:ext cx="6019495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1" name="Text 18"/>
          <p:cNvSpPr txBox="1"/>
          <p:nvPr/>
        </p:nvSpPr>
        <p:spPr>
          <a:xfrm>
            <a:off x="548640" y="58978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직원 월 250만 원·블로그 대행 월 50만 원 기준 · 오토업은 연간 결제(2개월 무료) 기준, VAT 별도 · 월 30만 원+ 는 오토업 요금 페이지의 자체 산정치</a:t>
            </a:r>
            <a:endParaRPr lang="ko-KR" sz="1000" dirty="0"/>
          </a:p>
        </p:txBody>
      </p:sp>
      <p:sp>
        <p:nvSpPr>
          <p:cNvPr id="23" name="Text 19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24" name="Text 20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 / 32</a:t>
            </a:r>
            <a:endParaRPr lang="ko-KR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8458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8458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도입 과정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사장님이 하실 일은 사진 올리기 하나입니다</a:t>
            </a:r>
            <a:endParaRPr lang="ko-KR" sz="3000" dirty="0"/>
          </a:p>
        </p:txBody>
      </p:sp>
      <p:sp>
        <p:nvSpPr>
          <p:cNvPr id="5" name="Shape 3"/>
          <p:cNvSpPr/>
          <p:nvPr/>
        </p:nvSpPr>
        <p:spPr>
          <a:xfrm>
            <a:off x="868680" y="2331720"/>
            <a:ext cx="10454335" cy="0"/>
          </a:xfrm>
          <a:prstGeom prst="line">
            <a:avLst/>
          </a:prstGeom>
          <a:noFill/>
          <a:ln w="25400">
            <a:solidFill>
              <a:srgbClr val="E2E6EA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2011680"/>
            <a:ext cx="640080" cy="640080"/>
          </a:xfrm>
          <a:prstGeom prst="ellipse">
            <a:avLst/>
          </a:prstGeom>
          <a:solidFill>
            <a:srgbClr val="0B0D10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8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ko-KR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2567864" cy="2514600"/>
          </a:xfrm>
          <a:prstGeom prst="roundRect">
            <a:avLst>
              <a:gd name="adj" fmla="val 5818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3063240"/>
            <a:ext cx="2110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4F7A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1일차</a:t>
            </a:r>
            <a:endParaRPr lang="ko-KR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3337560"/>
            <a:ext cx="2110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7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전화 한 통</a:t>
            </a:r>
            <a:endParaRPr lang="ko-KR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3767328"/>
            <a:ext cx="21106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정보를 모아 페이지를 만들어 둡니다</a:t>
            </a:r>
            <a:endParaRPr lang="ko-KR" sz="1200" dirty="0"/>
          </a:p>
        </p:txBody>
      </p:sp>
      <p:sp>
        <p:nvSpPr>
          <p:cNvPr id="12" name="Shape 10"/>
          <p:cNvSpPr/>
          <p:nvPr/>
        </p:nvSpPr>
        <p:spPr>
          <a:xfrm>
            <a:off x="731520" y="4572000"/>
            <a:ext cx="2202104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4626864"/>
            <a:ext cx="1927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할 일</a:t>
            </a:r>
            <a:endParaRPr lang="ko-KR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868680" y="4846320"/>
            <a:ext cx="1927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이름·업종·연락처 알려주기</a:t>
            </a:r>
            <a:endParaRPr lang="ko-KR" sz="1250" dirty="0"/>
          </a:p>
        </p:txBody>
      </p:sp>
      <p:sp>
        <p:nvSpPr>
          <p:cNvPr id="15" name="Shape 13"/>
          <p:cNvSpPr/>
          <p:nvPr/>
        </p:nvSpPr>
        <p:spPr>
          <a:xfrm>
            <a:off x="3436544" y="2011680"/>
            <a:ext cx="640080" cy="640080"/>
          </a:xfrm>
          <a:prstGeom prst="ellipse">
            <a:avLst/>
          </a:prstGeom>
          <a:solidFill>
            <a:srgbClr val="0B0D10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3436544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8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ko-KR" sz="1800" dirty="0"/>
          </a:p>
        </p:txBody>
      </p:sp>
      <p:sp>
        <p:nvSpPr>
          <p:cNvPr id="17" name="Shape 15"/>
          <p:cNvSpPr/>
          <p:nvPr/>
        </p:nvSpPr>
        <p:spPr>
          <a:xfrm>
            <a:off x="3390824" y="2880360"/>
            <a:ext cx="2567864" cy="2514600"/>
          </a:xfrm>
          <a:prstGeom prst="roundRect">
            <a:avLst>
              <a:gd name="adj" fmla="val 5818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3619424" y="3063240"/>
            <a:ext cx="2110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4F7A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3일차</a:t>
            </a:r>
            <a:endParaRPr lang="ko-KR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3619424" y="3337560"/>
            <a:ext cx="2110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7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완성</a:t>
            </a:r>
            <a:endParaRPr lang="ko-KR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3619424" y="3767328"/>
            <a:ext cx="21106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메뉴·가격·사진을 채우고 네이버 정보를 연결합니다</a:t>
            </a:r>
            <a:endParaRPr lang="ko-KR" sz="1200" dirty="0"/>
          </a:p>
        </p:txBody>
      </p:sp>
      <p:sp>
        <p:nvSpPr>
          <p:cNvPr id="21" name="Shape 19"/>
          <p:cNvSpPr/>
          <p:nvPr/>
        </p:nvSpPr>
        <p:spPr>
          <a:xfrm>
            <a:off x="3573704" y="4572000"/>
            <a:ext cx="2202104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3710864" y="4626864"/>
            <a:ext cx="1927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할 일</a:t>
            </a:r>
            <a:endParaRPr lang="ko-KR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3710864" y="4846320"/>
            <a:ext cx="1927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페이지 확인 · 수정 요청</a:t>
            </a:r>
            <a:endParaRPr lang="ko-KR" sz="1250" dirty="0"/>
          </a:p>
        </p:txBody>
      </p:sp>
      <p:sp>
        <p:nvSpPr>
          <p:cNvPr id="24" name="Shape 22"/>
          <p:cNvSpPr/>
          <p:nvPr/>
        </p:nvSpPr>
        <p:spPr>
          <a:xfrm>
            <a:off x="6278728" y="2011680"/>
            <a:ext cx="640080" cy="640080"/>
          </a:xfrm>
          <a:prstGeom prst="ellipse">
            <a:avLst/>
          </a:prstGeom>
          <a:solidFill>
            <a:srgbClr val="0B0D10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78728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8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ko-KR" sz="1800" dirty="0"/>
          </a:p>
        </p:txBody>
      </p:sp>
      <p:sp>
        <p:nvSpPr>
          <p:cNvPr id="26" name="Shape 24"/>
          <p:cNvSpPr/>
          <p:nvPr/>
        </p:nvSpPr>
        <p:spPr>
          <a:xfrm>
            <a:off x="6233008" y="2880360"/>
            <a:ext cx="2567864" cy="2514600"/>
          </a:xfrm>
          <a:prstGeom prst="roundRect">
            <a:avLst>
              <a:gd name="adj" fmla="val 5818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61608" y="3063240"/>
            <a:ext cx="2110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4F7A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7일차</a:t>
            </a:r>
            <a:endParaRPr lang="ko-KR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461608" y="3337560"/>
            <a:ext cx="2110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7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첫 글 발행</a:t>
            </a:r>
            <a:endParaRPr lang="ko-KR" sz="1700" dirty="0"/>
          </a:p>
        </p:txBody>
      </p:sp>
      <p:sp>
        <p:nvSpPr>
          <p:cNvPr id="29" name="Text 27"/>
          <p:cNvSpPr txBox="1"/>
          <p:nvPr/>
        </p:nvSpPr>
        <p:spPr>
          <a:xfrm>
            <a:off x="6461608" y="3767328"/>
            <a:ext cx="21106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채널을 연결하고 첫 홍보 글을 올립니다</a:t>
            </a:r>
            <a:endParaRPr lang="ko-KR" sz="1200" dirty="0"/>
          </a:p>
        </p:txBody>
      </p:sp>
      <p:sp>
        <p:nvSpPr>
          <p:cNvPr id="30" name="Shape 28"/>
          <p:cNvSpPr/>
          <p:nvPr/>
        </p:nvSpPr>
        <p:spPr>
          <a:xfrm>
            <a:off x="6415888" y="4572000"/>
            <a:ext cx="2202104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6553048" y="4626864"/>
            <a:ext cx="1927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할 일</a:t>
            </a:r>
            <a:endParaRPr lang="ko-KR" sz="950" dirty="0"/>
          </a:p>
        </p:txBody>
      </p:sp>
      <p:sp>
        <p:nvSpPr>
          <p:cNvPr id="32" name="Text 30"/>
          <p:cNvSpPr txBox="1"/>
          <p:nvPr/>
        </p:nvSpPr>
        <p:spPr>
          <a:xfrm>
            <a:off x="6553048" y="4846320"/>
            <a:ext cx="1927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네이버·인스타 계정 연결</a:t>
            </a:r>
            <a:endParaRPr lang="ko-KR" sz="1250" dirty="0"/>
          </a:p>
        </p:txBody>
      </p:sp>
      <p:sp>
        <p:nvSpPr>
          <p:cNvPr id="33" name="Shape 31"/>
          <p:cNvSpPr/>
          <p:nvPr/>
        </p:nvSpPr>
        <p:spPr>
          <a:xfrm>
            <a:off x="9120911" y="2011680"/>
            <a:ext cx="640080" cy="640080"/>
          </a:xfrm>
          <a:prstGeom prst="ellipse">
            <a:avLst/>
          </a:prstGeom>
          <a:solidFill>
            <a:srgbClr val="C4FF43"/>
          </a:solidFill>
          <a:ln w="38100">
            <a:solidFill>
              <a:srgbClr val="FFFFFF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9120911" y="20116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8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ko-KR" sz="1800" dirty="0"/>
          </a:p>
        </p:txBody>
      </p:sp>
      <p:sp>
        <p:nvSpPr>
          <p:cNvPr id="35" name="Shape 33"/>
          <p:cNvSpPr/>
          <p:nvPr/>
        </p:nvSpPr>
        <p:spPr>
          <a:xfrm>
            <a:off x="9075191" y="2880360"/>
            <a:ext cx="2567864" cy="2514600"/>
          </a:xfrm>
          <a:prstGeom prst="roundRect">
            <a:avLst>
              <a:gd name="adj" fmla="val 5818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9303791" y="3063240"/>
            <a:ext cx="21106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b="1" dirty="0">
                <a:solidFill>
                  <a:srgbClr val="4F7A0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30일차</a:t>
            </a:r>
            <a:endParaRPr lang="ko-KR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9303791" y="3337560"/>
            <a:ext cx="21106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7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검색에 잡히기 시작</a:t>
            </a:r>
            <a:endParaRPr lang="ko-KR" sz="1700" dirty="0"/>
          </a:p>
        </p:txBody>
      </p:sp>
      <p:sp>
        <p:nvSpPr>
          <p:cNvPr id="38" name="Text 36"/>
          <p:cNvSpPr txBox="1"/>
          <p:nvPr/>
        </p:nvSpPr>
        <p:spPr>
          <a:xfrm>
            <a:off x="9303791" y="3767328"/>
            <a:ext cx="21106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글이 20~30편 쌓이며 검색 노출이 시작됩니다</a:t>
            </a:r>
            <a:endParaRPr lang="ko-KR" sz="1200" dirty="0"/>
          </a:p>
        </p:txBody>
      </p:sp>
      <p:sp>
        <p:nvSpPr>
          <p:cNvPr id="39" name="Shape 37"/>
          <p:cNvSpPr/>
          <p:nvPr/>
        </p:nvSpPr>
        <p:spPr>
          <a:xfrm>
            <a:off x="9258071" y="4572000"/>
            <a:ext cx="2202104" cy="65836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9395231" y="4626864"/>
            <a:ext cx="19277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b="1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사장님 할 일</a:t>
            </a:r>
            <a:endParaRPr lang="ko-KR" sz="950" dirty="0"/>
          </a:p>
        </p:txBody>
      </p:sp>
      <p:sp>
        <p:nvSpPr>
          <p:cNvPr id="41" name="Text 39"/>
          <p:cNvSpPr txBox="1"/>
          <p:nvPr/>
        </p:nvSpPr>
        <p:spPr>
          <a:xfrm>
            <a:off x="9395231" y="4846320"/>
            <a:ext cx="19277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5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사진 올리기</a:t>
            </a:r>
            <a:endParaRPr lang="ko-KR" sz="1250" dirty="0"/>
          </a:p>
        </p:txBody>
      </p:sp>
      <p:sp>
        <p:nvSpPr>
          <p:cNvPr id="42" name="Shape 40"/>
          <p:cNvSpPr/>
          <p:nvPr/>
        </p:nvSpPr>
        <p:spPr>
          <a:xfrm>
            <a:off x="548640" y="5623560"/>
            <a:ext cx="11094415" cy="566928"/>
          </a:xfrm>
          <a:prstGeom prst="roundRect">
            <a:avLst>
              <a:gd name="adj" fmla="val 22581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694944" y="5742432"/>
            <a:ext cx="329184" cy="32918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4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0532" y="5828020"/>
            <a:ext cx="158008" cy="158008"/>
          </a:xfrm>
          <a:prstGeom prst="rect">
            <a:avLst/>
          </a:prstGeom>
        </p:spPr>
      </p:pic>
      <p:sp>
        <p:nvSpPr>
          <p:cNvPr id="45" name="Text 42"/>
          <p:cNvSpPr txBox="1"/>
          <p:nvPr/>
        </p:nvSpPr>
        <p:spPr>
          <a:xfrm>
            <a:off x="1152144" y="5623560"/>
            <a:ext cx="1399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2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7일 무료 체험</a:t>
            </a:r>
            <a:endParaRPr lang="ko-KR" sz="1200" dirty="0"/>
          </a:p>
        </p:txBody>
      </p:sp>
      <p:sp>
        <p:nvSpPr>
          <p:cNvPr id="46" name="Text 43"/>
          <p:cNvSpPr txBox="1"/>
          <p:nvPr/>
        </p:nvSpPr>
        <p:spPr>
          <a:xfrm>
            <a:off x="2551176" y="5623560"/>
            <a:ext cx="8908999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카드 등록 없이 시작합니다. 체험 종료 전에 알림을 드리고, 기간 중 언제든 취소할 수 있습니다.</a:t>
            </a:r>
            <a:endParaRPr lang="ko-KR" sz="1400" dirty="0"/>
          </a:p>
        </p:txBody>
      </p:sp>
      <p:sp>
        <p:nvSpPr>
          <p:cNvPr id="48" name="Text 44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49" name="Text 45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 / 32</a:t>
            </a:r>
            <a:endParaRPr lang="ko-KR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3F5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188720" cy="310896"/>
          </a:xfrm>
          <a:prstGeom prst="roundRect">
            <a:avLst>
              <a:gd name="adj" fmla="val 50000"/>
            </a:avLst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48640" y="50292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자주 묻는 질문</a:t>
            </a:r>
            <a:endParaRPr lang="ko-KR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32688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30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 전에 많이 물어보십니다</a:t>
            </a:r>
            <a:endParaRPr lang="ko-KR" sz="30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3545738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029968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</a:t>
            </a:r>
            <a:endParaRPr lang="ko-KR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298448" y="2002536"/>
            <a:ext cx="2631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컴퓨터를 잘 못 다뤄도 되나요?</a:t>
            </a:r>
            <a:endParaRPr lang="ko-KR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804672" y="2624328"/>
            <a:ext cx="303367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이름·업종·연락처만 알려 주시면 오토업이 페이지를 만들어 둡니다. 이후 사장님 할 일은 사진 올리기입니다.</a:t>
            </a:r>
            <a:endParaRPr lang="ko-KR" sz="1200" dirty="0"/>
          </a:p>
        </p:txBody>
      </p:sp>
      <p:sp>
        <p:nvSpPr>
          <p:cNvPr id="10" name="Shape 8"/>
          <p:cNvSpPr/>
          <p:nvPr/>
        </p:nvSpPr>
        <p:spPr>
          <a:xfrm>
            <a:off x="4322978" y="1783080"/>
            <a:ext cx="3545738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51578" y="2029968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51578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</a:t>
            </a:r>
            <a:endParaRPr lang="ko-KR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2786" y="2002536"/>
            <a:ext cx="2631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AI가 엉뚱한 글을 올리면요?</a:t>
            </a:r>
            <a:endParaRPr lang="ko-KR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4579010" y="2624328"/>
            <a:ext cx="303367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기본은 사장님 확인 후 발행입니다. 매장 자료에 없는 내용은 쓰지 않고, 모르는 사실은 빈칸으로 두고 여쭤봅니다.</a:t>
            </a:r>
            <a:endParaRPr lang="ko-KR" sz="1200" dirty="0"/>
          </a:p>
        </p:txBody>
      </p:sp>
      <p:sp>
        <p:nvSpPr>
          <p:cNvPr id="15" name="Shape 13"/>
          <p:cNvSpPr/>
          <p:nvPr/>
        </p:nvSpPr>
        <p:spPr>
          <a:xfrm>
            <a:off x="8097317" y="1783080"/>
            <a:ext cx="3545738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5917" y="2029968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5917" y="20299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</a:t>
            </a:r>
            <a:endParaRPr lang="ko-KR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847125" y="2002536"/>
            <a:ext cx="2631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그만두면 써 둔 글은요?</a:t>
            </a:r>
            <a:endParaRPr lang="ko-KR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8353349" y="2624328"/>
            <a:ext cx="303367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글은 처음부터 사장님 계정에 올라갑니다. 그만두셔도 써 둔 글은 사장님 것으로 남습니다.</a:t>
            </a:r>
            <a:endParaRPr lang="ko-KR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3904488"/>
            <a:ext cx="3545738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77240" y="4151376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77240" y="41513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</a:t>
            </a:r>
            <a:endParaRPr lang="ko-KR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1298448" y="4123944"/>
            <a:ext cx="2631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체험이 끝나면 어떻게 되나요?</a:t>
            </a:r>
            <a:endParaRPr lang="ko-KR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804672" y="4745736"/>
            <a:ext cx="303367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종료 전에 알림을 드리고, 종료일에 프로로 이어집니다. 체험 중 언제든 취소하거나 스타터로 바꿀 수 있습니다.</a:t>
            </a:r>
            <a:endParaRPr lang="ko-KR" sz="1200" dirty="0"/>
          </a:p>
        </p:txBody>
      </p:sp>
      <p:sp>
        <p:nvSpPr>
          <p:cNvPr id="25" name="Shape 23"/>
          <p:cNvSpPr/>
          <p:nvPr/>
        </p:nvSpPr>
        <p:spPr>
          <a:xfrm>
            <a:off x="4322978" y="3904488"/>
            <a:ext cx="3545738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551578" y="4151376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551578" y="41513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</a:t>
            </a:r>
            <a:endParaRPr lang="ko-KR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072786" y="4123944"/>
            <a:ext cx="2631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AI 사용료가 따로 드나요?</a:t>
            </a:r>
            <a:endParaRPr lang="ko-KR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4579010" y="4745736"/>
            <a:ext cx="303367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없습니다. AI 사용료는 모두 구독료에 포함됩니다. 스타터는 한도 내, 프로는 공정 사용 한도 내입니다.</a:t>
            </a:r>
            <a:endParaRPr lang="ko-KR" sz="1200" dirty="0"/>
          </a:p>
        </p:txBody>
      </p:sp>
      <p:sp>
        <p:nvSpPr>
          <p:cNvPr id="30" name="Shape 28"/>
          <p:cNvSpPr/>
          <p:nvPr/>
        </p:nvSpPr>
        <p:spPr>
          <a:xfrm>
            <a:off x="8097317" y="3904488"/>
            <a:ext cx="3545738" cy="192024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325917" y="4151376"/>
            <a:ext cx="402336" cy="402336"/>
          </a:xfrm>
          <a:prstGeom prst="ellipse">
            <a:avLst/>
          </a:prstGeom>
          <a:solidFill>
            <a:srgbClr val="0B0D10"/>
          </a:solidFill>
          <a:ln w="12700">
            <a:solidFill>
              <a:srgbClr val="0B0D1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325917" y="415137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Q</a:t>
            </a:r>
            <a:endParaRPr lang="ko-KR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8847125" y="4123944"/>
            <a:ext cx="263133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환불은 되나요?</a:t>
            </a:r>
            <a:endParaRPr lang="ko-KR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8353349" y="4745736"/>
            <a:ext cx="303367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ko-KR" sz="1200" dirty="0">
                <a:solidFill>
                  <a:srgbClr val="545D69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결제 후 7일 이내 사용 이력이 없으면 100% 환불됩니다. 사용 후에는 일할 환불이 되지 않습니다.</a:t>
            </a:r>
            <a:endParaRPr lang="ko-KR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548640" y="6053328"/>
            <a:ext cx="1109441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결제: 토스페이먼츠 카드 자동 결제 · 모든 금액 VAT 10% 별도 · 세금계산서 자동 발급(사업자 매입세액 공제 대상)</a:t>
            </a:r>
            <a:endParaRPr lang="ko-KR" sz="1000" dirty="0"/>
          </a:p>
        </p:txBody>
      </p:sp>
      <p:sp>
        <p:nvSpPr>
          <p:cNvPr id="37" name="Text 34"/>
          <p:cNvSpPr txBox="1"/>
          <p:nvPr/>
        </p:nvSpPr>
        <p:spPr>
          <a:xfrm>
            <a:off x="548640" y="6419088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900" b="1" spc="200" kern="0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</a:t>
            </a:r>
            <a:pPr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  서비스 제안서</a:t>
            </a:r>
            <a:endParaRPr lang="ko-KR" sz="900" dirty="0"/>
          </a:p>
        </p:txBody>
      </p:sp>
      <p:sp>
        <p:nvSpPr>
          <p:cNvPr id="38" name="Text 35"/>
          <p:cNvSpPr txBox="1"/>
          <p:nvPr/>
        </p:nvSpPr>
        <p:spPr>
          <a:xfrm>
            <a:off x="10271455" y="6419088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900" dirty="0">
                <a:solidFill>
                  <a:srgbClr val="8E97A2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 / 32</a:t>
            </a:r>
            <a:endParaRPr lang="ko-KR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B0D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412480" y="-2377440"/>
            <a:ext cx="5943600" cy="5943600"/>
          </a:xfrm>
          <a:prstGeom prst="ellipse">
            <a:avLst/>
          </a:prstGeom>
          <a:solidFill>
            <a:srgbClr val="C4FF43">
              <a:alpha val="12000"/>
            </a:srgbClr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48640" y="731520"/>
            <a:ext cx="731520" cy="310896"/>
          </a:xfrm>
          <a:prstGeom prst="roundRect">
            <a:avLst>
              <a:gd name="adj" fmla="val 50000"/>
            </a:avLst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548640" y="731520"/>
            <a:ext cx="731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ko-KR" sz="1100" b="1" dirty="0">
                <a:solidFill>
                  <a:srgbClr val="0B0D1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시작하기</a:t>
            </a:r>
            <a:endParaRPr lang="ko-KR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188720"/>
            <a:ext cx="8686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ko-KR" sz="4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오늘 시작하면</a:t>
            </a:r>
            <a:endParaRPr lang="ko-KR" sz="4400" dirty="0"/>
          </a:p>
          <a:p>
            <a:pPr indent="0" marL="0">
              <a:lnSpc>
                <a:spcPct val="105000"/>
              </a:lnSpc>
              <a:buNone/>
            </a:pPr>
            <a:r>
              <a:rPr lang="ko-KR" sz="44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다음 주에 첫 글이</a:t>
            </a:r>
            <a:pPr indent="0" marL="0">
              <a:lnSpc>
                <a:spcPct val="105000"/>
              </a:lnSpc>
              <a:buNone/>
            </a:pPr>
            <a:r>
              <a:rPr lang="ko-KR" sz="4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올라갑니다</a:t>
            </a:r>
            <a:endParaRPr lang="ko-KR" sz="4400" dirty="0"/>
          </a:p>
        </p:txBody>
      </p:sp>
      <p:sp>
        <p:nvSpPr>
          <p:cNvPr id="6" name="Shape 4"/>
          <p:cNvSpPr/>
          <p:nvPr/>
        </p:nvSpPr>
        <p:spPr>
          <a:xfrm>
            <a:off x="548640" y="3154680"/>
            <a:ext cx="3383280" cy="1097280"/>
          </a:xfrm>
          <a:prstGeom prst="roundRect">
            <a:avLst>
              <a:gd name="adj" fmla="val 15000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3429000"/>
            <a:ext cx="548640" cy="54864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886" y="3571646"/>
            <a:ext cx="263347" cy="263347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08760" y="34107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전화 한 통</a:t>
            </a:r>
            <a:endParaRPr lang="ko-KR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7490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매장 이름·업종·연락처</a:t>
            </a:r>
            <a:endParaRPr lang="ko-KR" sz="12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28" y="3602736"/>
            <a:ext cx="201168" cy="201168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4251960" y="3154680"/>
            <a:ext cx="3383280" cy="1097280"/>
          </a:xfrm>
          <a:prstGeom prst="roundRect">
            <a:avLst>
              <a:gd name="adj" fmla="val 15000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480560" y="3429000"/>
            <a:ext cx="548640" cy="54864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206" y="3571646"/>
            <a:ext cx="263347" cy="263347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212080" y="34107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3일 안에 페이지 확인</a:t>
            </a:r>
            <a:endParaRPr lang="ko-KR" sz="1600" dirty="0"/>
          </a:p>
        </p:txBody>
      </p:sp>
      <p:sp>
        <p:nvSpPr>
          <p:cNvPr id="16" name="Text 11"/>
          <p:cNvSpPr txBox="1"/>
          <p:nvPr/>
        </p:nvSpPr>
        <p:spPr>
          <a:xfrm>
            <a:off x="5212080" y="37490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고칠 곳만 말씀해 주세요</a:t>
            </a:r>
            <a:endParaRPr lang="ko-KR" sz="12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9248" y="3602736"/>
            <a:ext cx="201168" cy="201168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7955280" y="3154680"/>
            <a:ext cx="3383280" cy="1097280"/>
          </a:xfrm>
          <a:prstGeom prst="roundRect">
            <a:avLst>
              <a:gd name="adj" fmla="val 15000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>
            <a:off x="8183880" y="3429000"/>
            <a:ext cx="548640" cy="548640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6526" y="3571646"/>
            <a:ext cx="263347" cy="263347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8915400" y="341071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7일차 첫 글 발행</a:t>
            </a:r>
            <a:endParaRPr lang="ko-KR" sz="1600" dirty="0"/>
          </a:p>
        </p:txBody>
      </p:sp>
      <p:sp>
        <p:nvSpPr>
          <p:cNvPr id="22" name="Text 15"/>
          <p:cNvSpPr txBox="1"/>
          <p:nvPr/>
        </p:nvSpPr>
        <p:spPr>
          <a:xfrm>
            <a:off x="8915400" y="374904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20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이후엔 사진만 올리기</a:t>
            </a:r>
            <a:endParaRPr lang="ko-KR" sz="1200" dirty="0"/>
          </a:p>
        </p:txBody>
      </p:sp>
      <p:sp>
        <p:nvSpPr>
          <p:cNvPr id="23" name="Shape 16"/>
          <p:cNvSpPr/>
          <p:nvPr/>
        </p:nvSpPr>
        <p:spPr>
          <a:xfrm>
            <a:off x="548640" y="4526280"/>
            <a:ext cx="310896" cy="310896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473" y="4607113"/>
            <a:ext cx="149230" cy="14923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960120" y="4526280"/>
            <a:ext cx="13258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7일 무료 체험</a:t>
            </a:r>
            <a:endParaRPr lang="ko-KR" sz="1400" dirty="0"/>
          </a:p>
        </p:txBody>
      </p:sp>
      <p:sp>
        <p:nvSpPr>
          <p:cNvPr id="26" name="Shape 18"/>
          <p:cNvSpPr/>
          <p:nvPr/>
        </p:nvSpPr>
        <p:spPr>
          <a:xfrm>
            <a:off x="2514600" y="4526280"/>
            <a:ext cx="310896" cy="310896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5433" y="4607113"/>
            <a:ext cx="149230" cy="14923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2926080" y="4526280"/>
            <a:ext cx="1764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카드 등록 없이 시작</a:t>
            </a:r>
            <a:endParaRPr lang="ko-KR" sz="1400" dirty="0"/>
          </a:p>
        </p:txBody>
      </p:sp>
      <p:sp>
        <p:nvSpPr>
          <p:cNvPr id="29" name="Shape 20"/>
          <p:cNvSpPr/>
          <p:nvPr/>
        </p:nvSpPr>
        <p:spPr>
          <a:xfrm>
            <a:off x="4919472" y="4526280"/>
            <a:ext cx="310896" cy="310896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30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0305" y="4607113"/>
            <a:ext cx="149230" cy="149230"/>
          </a:xfrm>
          <a:prstGeom prst="rect">
            <a:avLst/>
          </a:prstGeom>
        </p:spPr>
      </p:pic>
      <p:sp>
        <p:nvSpPr>
          <p:cNvPr id="31" name="Text 21"/>
          <p:cNvSpPr txBox="1"/>
          <p:nvPr/>
        </p:nvSpPr>
        <p:spPr>
          <a:xfrm>
            <a:off x="5330952" y="4526280"/>
            <a:ext cx="1764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체험 중 언제든 취소</a:t>
            </a:r>
            <a:endParaRPr lang="ko-KR" sz="1400" dirty="0"/>
          </a:p>
        </p:txBody>
      </p:sp>
      <p:sp>
        <p:nvSpPr>
          <p:cNvPr id="32" name="Text 22"/>
          <p:cNvSpPr txBox="1"/>
          <p:nvPr/>
        </p:nvSpPr>
        <p:spPr>
          <a:xfrm>
            <a:off x="8778240" y="4434840"/>
            <a:ext cx="28620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ko-KR" sz="2800" b="1" dirty="0">
                <a:solidFill>
                  <a:srgbClr val="C4FF4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autoup.kr</a:t>
            </a:r>
            <a:endParaRPr lang="ko-KR" sz="2800" dirty="0"/>
          </a:p>
        </p:txBody>
      </p:sp>
      <p:sp>
        <p:nvSpPr>
          <p:cNvPr id="33" name="Shape 23"/>
          <p:cNvSpPr/>
          <p:nvPr/>
        </p:nvSpPr>
        <p:spPr>
          <a:xfrm>
            <a:off x="548640" y="5074920"/>
            <a:ext cx="11094415" cy="914400"/>
          </a:xfrm>
          <a:prstGeom prst="roundRect">
            <a:avLst>
              <a:gd name="adj" fmla="val 18000"/>
            </a:avLst>
          </a:prstGeom>
          <a:solidFill>
            <a:srgbClr val="171B21"/>
          </a:solidFill>
          <a:ln w="12700">
            <a:solidFill>
              <a:srgbClr val="252B33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822960" y="5202936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1050" b="1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상담 문의</a:t>
            </a:r>
            <a:endParaRPr lang="ko-KR" sz="1050" dirty="0"/>
          </a:p>
        </p:txBody>
      </p:sp>
      <p:sp>
        <p:nvSpPr>
          <p:cNvPr id="35" name="Shape 25"/>
          <p:cNvSpPr/>
          <p:nvPr/>
        </p:nvSpPr>
        <p:spPr>
          <a:xfrm>
            <a:off x="822960" y="5504688"/>
            <a:ext cx="329184" cy="329184"/>
          </a:xfrm>
          <a:prstGeom prst="ellipse">
            <a:avLst/>
          </a:prstGeom>
          <a:solidFill>
            <a:srgbClr val="252B33"/>
          </a:solidFill>
          <a:ln w="12700">
            <a:solidFill>
              <a:srgbClr val="252B33"/>
            </a:solidFill>
            <a:prstDash val="solid"/>
          </a:ln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8548" y="5590276"/>
            <a:ext cx="158008" cy="158008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1252728" y="550468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010-8674-6450</a:t>
            </a:r>
            <a:endParaRPr lang="ko-KR" sz="1400" dirty="0"/>
          </a:p>
        </p:txBody>
      </p:sp>
      <p:sp>
        <p:nvSpPr>
          <p:cNvPr id="38" name="Shape 27"/>
          <p:cNvSpPr/>
          <p:nvPr/>
        </p:nvSpPr>
        <p:spPr>
          <a:xfrm>
            <a:off x="3200400" y="5504688"/>
            <a:ext cx="329184" cy="329184"/>
          </a:xfrm>
          <a:prstGeom prst="ellipse">
            <a:avLst/>
          </a:prstGeom>
          <a:solidFill>
            <a:srgbClr val="252B33"/>
          </a:solidFill>
          <a:ln w="12700">
            <a:solidFill>
              <a:srgbClr val="252B33"/>
            </a:solidFill>
            <a:prstDash val="solid"/>
          </a:ln>
        </p:spPr>
      </p:sp>
      <p:pic>
        <p:nvPicPr>
          <p:cNvPr id="39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85988" y="5590276"/>
            <a:ext cx="158008" cy="158008"/>
          </a:xfrm>
          <a:prstGeom prst="rect">
            <a:avLst/>
          </a:prstGeom>
        </p:spPr>
      </p:pic>
      <p:sp>
        <p:nvSpPr>
          <p:cNvPr id="40" name="Text 28"/>
          <p:cNvSpPr txBox="1"/>
          <p:nvPr/>
        </p:nvSpPr>
        <p:spPr>
          <a:xfrm>
            <a:off x="3630168" y="550468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support@autoup.kr</a:t>
            </a:r>
            <a:endParaRPr lang="ko-KR" sz="1400" dirty="0"/>
          </a:p>
        </p:txBody>
      </p:sp>
      <p:sp>
        <p:nvSpPr>
          <p:cNvPr id="41" name="Shape 29"/>
          <p:cNvSpPr/>
          <p:nvPr/>
        </p:nvSpPr>
        <p:spPr>
          <a:xfrm>
            <a:off x="5989320" y="5239512"/>
            <a:ext cx="0" cy="585216"/>
          </a:xfrm>
          <a:prstGeom prst="line">
            <a:avLst/>
          </a:prstGeom>
          <a:noFill/>
          <a:ln w="12700">
            <a:solidFill>
              <a:srgbClr val="252B33"/>
            </a:solidFill>
            <a:prstDash val="solid"/>
          </a:ln>
        </p:spPr>
      </p:sp>
      <p:sp>
        <p:nvSpPr>
          <p:cNvPr id="42" name="Shape 30"/>
          <p:cNvSpPr/>
          <p:nvPr/>
        </p:nvSpPr>
        <p:spPr>
          <a:xfrm>
            <a:off x="6263640" y="5276088"/>
            <a:ext cx="512064" cy="512064"/>
          </a:xfrm>
          <a:prstGeom prst="ellipse">
            <a:avLst/>
          </a:prstGeom>
          <a:solidFill>
            <a:srgbClr val="C4FF43"/>
          </a:solidFill>
          <a:ln w="12700">
            <a:solidFill>
              <a:srgbClr val="C4FF43"/>
            </a:solidFill>
            <a:prstDash val="solid"/>
          </a:ln>
        </p:spPr>
      </p:sp>
      <p:pic>
        <p:nvPicPr>
          <p:cNvPr id="43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96777" y="5409225"/>
            <a:ext cx="245791" cy="245791"/>
          </a:xfrm>
          <a:prstGeom prst="rect">
            <a:avLst/>
          </a:prstGeom>
        </p:spPr>
      </p:pic>
      <p:sp>
        <p:nvSpPr>
          <p:cNvPr id="44" name="Text 31"/>
          <p:cNvSpPr txBox="1"/>
          <p:nvPr/>
        </p:nvSpPr>
        <p:spPr>
          <a:xfrm>
            <a:off x="6949440" y="5221224"/>
            <a:ext cx="4572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4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담당 매니저 명함이 있으신가요?</a:t>
            </a:r>
            <a:endParaRPr lang="ko-KR" sz="1400" dirty="0"/>
          </a:p>
        </p:txBody>
      </p:sp>
      <p:sp>
        <p:nvSpPr>
          <p:cNvPr id="45" name="Text 32"/>
          <p:cNvSpPr txBox="1"/>
          <p:nvPr/>
        </p:nvSpPr>
        <p:spPr>
          <a:xfrm>
            <a:off x="6949440" y="553212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ko-KR" sz="1150" dirty="0">
                <a:solidFill>
                  <a:srgbClr val="AEB6B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명함 속 담당자에게 바로 연락 주시면 가장 빠르게 안내해 드립니다.</a:t>
            </a:r>
            <a:endParaRPr lang="ko-KR" sz="1150" dirty="0"/>
          </a:p>
        </p:txBody>
      </p:sp>
      <p:sp>
        <p:nvSpPr>
          <p:cNvPr id="46" name="Text 33"/>
          <p:cNvSpPr txBox="1"/>
          <p:nvPr/>
        </p:nvSpPr>
        <p:spPr>
          <a:xfrm>
            <a:off x="548640" y="6144768"/>
            <a:ext cx="110944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ko-KR" sz="950" dirty="0">
                <a:solidFill>
                  <a:srgbClr val="7D87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끌다(오토업) · 대표 신태희 · 사업자등록번호 211-17-10071 · 인천광역시 계양구 오조산로45번길 12, 904호 · 제안서 다시 보기 autoup.kr/proposal</a:t>
            </a:r>
            <a:endParaRPr lang="ko-KR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오토업 서비스 제안서</dc:title>
  <dc:subject>PptxGenJS Presentation</dc:subject>
  <dc:creator>AutoUp</dc:creator>
  <cp:lastModifiedBy>AutoUp</cp:lastModifiedBy>
  <cp:revision>1</cp:revision>
  <dcterms:created xsi:type="dcterms:W3CDTF">2026-09-17T05:31:30Z</dcterms:created>
  <dcterms:modified xsi:type="dcterms:W3CDTF">2026-09-17T05:31:30Z</dcterms:modified>
</cp:coreProperties>
</file>